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56" r:id="rId5"/>
    <p:sldId id="345" r:id="rId6"/>
    <p:sldId id="1283" r:id="rId7"/>
    <p:sldId id="346" r:id="rId8"/>
    <p:sldId id="386" r:id="rId9"/>
    <p:sldId id="342" r:id="rId10"/>
    <p:sldId id="387" r:id="rId11"/>
    <p:sldId id="378" r:id="rId12"/>
    <p:sldId id="381" r:id="rId13"/>
    <p:sldId id="330" r:id="rId14"/>
    <p:sldId id="336" r:id="rId15"/>
    <p:sldId id="3769" r:id="rId16"/>
    <p:sldId id="3800" r:id="rId17"/>
    <p:sldId id="3820" r:id="rId18"/>
    <p:sldId id="3798" r:id="rId19"/>
    <p:sldId id="3809" r:id="rId20"/>
    <p:sldId id="3821" r:id="rId21"/>
    <p:sldId id="592" r:id="rId22"/>
    <p:sldId id="30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66D0EE9-51B5-4B81-841F-21C249DC3E78}">
          <p14:sldIdLst>
            <p14:sldId id="256"/>
            <p14:sldId id="345"/>
            <p14:sldId id="1283"/>
            <p14:sldId id="346"/>
            <p14:sldId id="386"/>
            <p14:sldId id="342"/>
            <p14:sldId id="387"/>
            <p14:sldId id="378"/>
            <p14:sldId id="381"/>
            <p14:sldId id="330"/>
            <p14:sldId id="336"/>
            <p14:sldId id="3769"/>
            <p14:sldId id="3800"/>
            <p14:sldId id="3820"/>
            <p14:sldId id="3798"/>
            <p14:sldId id="3809"/>
            <p14:sldId id="3821"/>
            <p14:sldId id="592"/>
            <p14:sldId id="309"/>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41CB2-B57A-4FDA-8F3C-50FED2F84CF6}" v="2" dt="2020-07-15T15:08:33.5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77778" autoAdjust="0"/>
  </p:normalViewPr>
  <p:slideViewPr>
    <p:cSldViewPr>
      <p:cViewPr varScale="1">
        <p:scale>
          <a:sx n="51" d="100"/>
          <a:sy n="51" d="100"/>
        </p:scale>
        <p:origin x="1376" y="40"/>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l Brooks" userId="a6d3f3f0-e0a2-4ee2-88b8-15a02a959f8f" providerId="ADAL" clId="{00741CB2-B57A-4FDA-8F3C-50FED2F84CF6}"/>
    <pc:docChg chg="custSel addSld delSld modSld modSection">
      <pc:chgData name="Cal Brooks" userId="a6d3f3f0-e0a2-4ee2-88b8-15a02a959f8f" providerId="ADAL" clId="{00741CB2-B57A-4FDA-8F3C-50FED2F84CF6}" dt="2020-07-15T18:52:09.204" v="49" actId="478"/>
      <pc:docMkLst>
        <pc:docMk/>
      </pc:docMkLst>
      <pc:sldChg chg="addSp delSp modSp">
        <pc:chgData name="Cal Brooks" userId="a6d3f3f0-e0a2-4ee2-88b8-15a02a959f8f" providerId="ADAL" clId="{00741CB2-B57A-4FDA-8F3C-50FED2F84CF6}" dt="2020-07-15T18:52:09.204" v="49" actId="478"/>
        <pc:sldMkLst>
          <pc:docMk/>
          <pc:sldMk cId="0" sldId="256"/>
        </pc:sldMkLst>
        <pc:spChg chg="del">
          <ac:chgData name="Cal Brooks" userId="a6d3f3f0-e0a2-4ee2-88b8-15a02a959f8f" providerId="ADAL" clId="{00741CB2-B57A-4FDA-8F3C-50FED2F84CF6}" dt="2020-07-15T15:06:45.922" v="0" actId="478"/>
          <ac:spMkLst>
            <pc:docMk/>
            <pc:sldMk cId="0" sldId="256"/>
            <ac:spMk id="3" creationId="{00000000-0000-0000-0000-000000000000}"/>
          </ac:spMkLst>
        </pc:spChg>
        <pc:spChg chg="add del mod">
          <ac:chgData name="Cal Brooks" userId="a6d3f3f0-e0a2-4ee2-88b8-15a02a959f8f" providerId="ADAL" clId="{00741CB2-B57A-4FDA-8F3C-50FED2F84CF6}" dt="2020-07-15T18:52:09.204" v="49" actId="478"/>
          <ac:spMkLst>
            <pc:docMk/>
            <pc:sldMk cId="0" sldId="256"/>
            <ac:spMk id="5" creationId="{EC3E8913-8C78-4166-BBA0-AF46C790B9AB}"/>
          </ac:spMkLst>
        </pc:spChg>
        <pc:spChg chg="add">
          <ac:chgData name="Cal Brooks" userId="a6d3f3f0-e0a2-4ee2-88b8-15a02a959f8f" providerId="ADAL" clId="{00741CB2-B57A-4FDA-8F3C-50FED2F84CF6}" dt="2020-07-15T15:06:46.227" v="1"/>
          <ac:spMkLst>
            <pc:docMk/>
            <pc:sldMk cId="0" sldId="256"/>
            <ac:spMk id="6" creationId="{FE28789F-F703-47BF-AA23-C5793E5A045C}"/>
          </ac:spMkLst>
        </pc:spChg>
      </pc:sldChg>
      <pc:sldChg chg="modSp">
        <pc:chgData name="Cal Brooks" userId="a6d3f3f0-e0a2-4ee2-88b8-15a02a959f8f" providerId="ADAL" clId="{00741CB2-B57A-4FDA-8F3C-50FED2F84CF6}" dt="2020-07-15T15:07:32.375" v="46" actId="1076"/>
        <pc:sldMkLst>
          <pc:docMk/>
          <pc:sldMk cId="505595200" sldId="266"/>
        </pc:sldMkLst>
        <pc:spChg chg="mod">
          <ac:chgData name="Cal Brooks" userId="a6d3f3f0-e0a2-4ee2-88b8-15a02a959f8f" providerId="ADAL" clId="{00741CB2-B57A-4FDA-8F3C-50FED2F84CF6}" dt="2020-07-15T15:07:32.375" v="46" actId="1076"/>
          <ac:spMkLst>
            <pc:docMk/>
            <pc:sldMk cId="505595200" sldId="266"/>
            <ac:spMk id="4" creationId="{00000000-0000-0000-0000-000000000000}"/>
          </ac:spMkLst>
        </pc:spChg>
      </pc:sldChg>
      <pc:sldChg chg="del">
        <pc:chgData name="Cal Brooks" userId="a6d3f3f0-e0a2-4ee2-88b8-15a02a959f8f" providerId="ADAL" clId="{00741CB2-B57A-4FDA-8F3C-50FED2F84CF6}" dt="2020-07-15T15:08:35.925" v="48" actId="2696"/>
        <pc:sldMkLst>
          <pc:docMk/>
          <pc:sldMk cId="691273466" sldId="600"/>
        </pc:sldMkLst>
      </pc:sldChg>
      <pc:sldChg chg="add">
        <pc:chgData name="Cal Brooks" userId="a6d3f3f0-e0a2-4ee2-88b8-15a02a959f8f" providerId="ADAL" clId="{00741CB2-B57A-4FDA-8F3C-50FED2F84CF6}" dt="2020-07-15T15:08:33.557" v="47"/>
        <pc:sldMkLst>
          <pc:docMk/>
          <pc:sldMk cId="219686295" sldId="1526"/>
        </pc:sldMkLst>
      </pc:sldChg>
    </pc:docChg>
  </pc:docChgLst>
  <pc:docChgLst>
    <pc:chgData name="Cal Brooks" userId="a6d3f3f0-e0a2-4ee2-88b8-15a02a959f8f" providerId="ADAL" clId="{E1906CAC-6E45-49A2-9FCD-C6452CB1F932}"/>
    <pc:docChg chg="delSld modSld modMainMaster modSection">
      <pc:chgData name="Cal Brooks" userId="a6d3f3f0-e0a2-4ee2-88b8-15a02a959f8f" providerId="ADAL" clId="{E1906CAC-6E45-49A2-9FCD-C6452CB1F932}" dt="2020-06-04T03:01:19.643" v="26" actId="20577"/>
      <pc:docMkLst>
        <pc:docMk/>
      </pc:docMkLst>
      <pc:sldChg chg="modTransition">
        <pc:chgData name="Cal Brooks" userId="a6d3f3f0-e0a2-4ee2-88b8-15a02a959f8f" providerId="ADAL" clId="{E1906CAC-6E45-49A2-9FCD-C6452CB1F932}" dt="2020-06-04T03:00:42.060" v="5"/>
        <pc:sldMkLst>
          <pc:docMk/>
          <pc:sldMk cId="2896447478" sldId="305"/>
        </pc:sldMkLst>
      </pc:sldChg>
      <pc:sldChg chg="modTransition">
        <pc:chgData name="Cal Brooks" userId="a6d3f3f0-e0a2-4ee2-88b8-15a02a959f8f" providerId="ADAL" clId="{E1906CAC-6E45-49A2-9FCD-C6452CB1F932}" dt="2020-06-04T03:00:42.060" v="5"/>
        <pc:sldMkLst>
          <pc:docMk/>
          <pc:sldMk cId="687167533" sldId="309"/>
        </pc:sldMkLst>
      </pc:sldChg>
      <pc:sldChg chg="modTransition">
        <pc:chgData name="Cal Brooks" userId="a6d3f3f0-e0a2-4ee2-88b8-15a02a959f8f" providerId="ADAL" clId="{E1906CAC-6E45-49A2-9FCD-C6452CB1F932}" dt="2020-06-04T03:00:35.856" v="3"/>
        <pc:sldMkLst>
          <pc:docMk/>
          <pc:sldMk cId="312053942" sldId="363"/>
        </pc:sldMkLst>
      </pc:sldChg>
      <pc:sldChg chg="modTransition">
        <pc:chgData name="Cal Brooks" userId="a6d3f3f0-e0a2-4ee2-88b8-15a02a959f8f" providerId="ADAL" clId="{E1906CAC-6E45-49A2-9FCD-C6452CB1F932}" dt="2020-06-04T03:00:38.151" v="4"/>
        <pc:sldMkLst>
          <pc:docMk/>
          <pc:sldMk cId="1560495872" sldId="399"/>
        </pc:sldMkLst>
      </pc:sldChg>
      <pc:sldChg chg="modTransition">
        <pc:chgData name="Cal Brooks" userId="a6d3f3f0-e0a2-4ee2-88b8-15a02a959f8f" providerId="ADAL" clId="{E1906CAC-6E45-49A2-9FCD-C6452CB1F932}" dt="2020-06-04T03:01:02.498" v="22"/>
        <pc:sldMkLst>
          <pc:docMk/>
          <pc:sldMk cId="1178111471" sldId="592"/>
        </pc:sldMkLst>
      </pc:sldChg>
      <pc:sldChg chg="modSp modTransition">
        <pc:chgData name="Cal Brooks" userId="a6d3f3f0-e0a2-4ee2-88b8-15a02a959f8f" providerId="ADAL" clId="{E1906CAC-6E45-49A2-9FCD-C6452CB1F932}" dt="2020-06-04T03:00:55.132" v="21" actId="20577"/>
        <pc:sldMkLst>
          <pc:docMk/>
          <pc:sldMk cId="299021586" sldId="1282"/>
        </pc:sldMkLst>
        <pc:spChg chg="mod">
          <ac:chgData name="Cal Brooks" userId="a6d3f3f0-e0a2-4ee2-88b8-15a02a959f8f" providerId="ADAL" clId="{E1906CAC-6E45-49A2-9FCD-C6452CB1F932}" dt="2020-06-04T03:00:55.132" v="21" actId="20577"/>
          <ac:spMkLst>
            <pc:docMk/>
            <pc:sldMk cId="299021586" sldId="1282"/>
            <ac:spMk id="3" creationId="{00000000-0000-0000-0000-000000000000}"/>
          </ac:spMkLst>
        </pc:spChg>
      </pc:sldChg>
      <pc:sldChg chg="del">
        <pc:chgData name="Cal Brooks" userId="a6d3f3f0-e0a2-4ee2-88b8-15a02a959f8f" providerId="ADAL" clId="{E1906CAC-6E45-49A2-9FCD-C6452CB1F932}" dt="2020-06-04T03:00:31.936" v="0" actId="2696"/>
        <pc:sldMkLst>
          <pc:docMk/>
          <pc:sldMk cId="1015089415" sldId="1284"/>
        </pc:sldMkLst>
      </pc:sldChg>
      <pc:sldChg chg="del">
        <pc:chgData name="Cal Brooks" userId="a6d3f3f0-e0a2-4ee2-88b8-15a02a959f8f" providerId="ADAL" clId="{E1906CAC-6E45-49A2-9FCD-C6452CB1F932}" dt="2020-06-04T03:00:31.952" v="1" actId="2696"/>
        <pc:sldMkLst>
          <pc:docMk/>
          <pc:sldMk cId="3125433454" sldId="1285"/>
        </pc:sldMkLst>
      </pc:sldChg>
      <pc:sldChg chg="modTransition">
        <pc:chgData name="Cal Brooks" userId="a6d3f3f0-e0a2-4ee2-88b8-15a02a959f8f" providerId="ADAL" clId="{E1906CAC-6E45-49A2-9FCD-C6452CB1F932}" dt="2020-06-04T03:00:33.758" v="2"/>
        <pc:sldMkLst>
          <pc:docMk/>
          <pc:sldMk cId="2687787628" sldId="1345"/>
        </pc:sldMkLst>
      </pc:sldChg>
      <pc:sldMasterChg chg="modSldLayout">
        <pc:chgData name="Cal Brooks" userId="a6d3f3f0-e0a2-4ee2-88b8-15a02a959f8f" providerId="ADAL" clId="{E1906CAC-6E45-49A2-9FCD-C6452CB1F932}" dt="2020-06-04T03:01:19.643" v="26" actId="20577"/>
        <pc:sldMasterMkLst>
          <pc:docMk/>
          <pc:sldMasterMk cId="0" sldId="2147483648"/>
        </pc:sldMasterMkLst>
        <pc:sldLayoutChg chg="modSp">
          <pc:chgData name="Cal Brooks" userId="a6d3f3f0-e0a2-4ee2-88b8-15a02a959f8f" providerId="ADAL" clId="{E1906CAC-6E45-49A2-9FCD-C6452CB1F932}" dt="2020-06-04T03:01:19.643" v="26" actId="20577"/>
          <pc:sldLayoutMkLst>
            <pc:docMk/>
            <pc:sldMasterMk cId="0" sldId="2147483648"/>
            <pc:sldLayoutMk cId="0" sldId="2147483649"/>
          </pc:sldLayoutMkLst>
          <pc:spChg chg="mod">
            <ac:chgData name="Cal Brooks" userId="a6d3f3f0-e0a2-4ee2-88b8-15a02a959f8f" providerId="ADAL" clId="{E1906CAC-6E45-49A2-9FCD-C6452CB1F932}" dt="2020-06-04T03:01:19.643" v="26" actId="20577"/>
            <ac:spMkLst>
              <pc:docMk/>
              <pc:sldMasterMk cId="0" sldId="2147483648"/>
              <pc:sldLayoutMk cId="0" sldId="2147483649"/>
              <ac:spMk id="23" creationId="{00000000-0000-0000-0000-000000000000}"/>
            </ac:spMkLst>
          </pc:spChg>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hyperlink" Target="http://forsat3ml.blogspot.com/2009/12/mits-2010.html" TargetMode="External"/><Relationship Id="rId3" Type="http://schemas.openxmlformats.org/officeDocument/2006/relationships/image" Target="../media/image29.png"/><Relationship Id="rId7" Type="http://schemas.openxmlformats.org/officeDocument/2006/relationships/image" Target="../media/image31.jpg"/><Relationship Id="rId2" Type="http://schemas.openxmlformats.org/officeDocument/2006/relationships/hyperlink" Target="http://ia-bc.com/training.php?id=4" TargetMode="External"/><Relationship Id="rId1" Type="http://schemas.openxmlformats.org/officeDocument/2006/relationships/image" Target="../media/image28.jpeg"/><Relationship Id="rId6" Type="http://schemas.openxmlformats.org/officeDocument/2006/relationships/hyperlink" Target="http://huntingbears.com.ve/los-cuatro-tipos-de-programador.html" TargetMode="External"/><Relationship Id="rId5" Type="http://schemas.openxmlformats.org/officeDocument/2006/relationships/image" Target="../media/image30.jpg"/><Relationship Id="rId4" Type="http://schemas.openxmlformats.org/officeDocument/2006/relationships/hyperlink" Target="http://doctorpconline.over-blog.com/2014/05/capacitacion-online-gratis.html" TargetMode="External"/><Relationship Id="rId9" Type="http://schemas.openxmlformats.org/officeDocument/2006/relationships/image" Target="../media/image32.jpeg"/></Relationships>
</file>

<file path=ppt/diagrams/_rels/drawing1.xml.rels><?xml version="1.0" encoding="UTF-8" standalone="yes"?>
<Relationships xmlns="http://schemas.openxmlformats.org/package/2006/relationships"><Relationship Id="rId8" Type="http://schemas.openxmlformats.org/officeDocument/2006/relationships/hyperlink" Target="http://forsat3ml.blogspot.com/2009/12/mits-2010.html" TargetMode="External"/><Relationship Id="rId3" Type="http://schemas.openxmlformats.org/officeDocument/2006/relationships/image" Target="../media/image29.png"/><Relationship Id="rId7" Type="http://schemas.openxmlformats.org/officeDocument/2006/relationships/image" Target="../media/image31.jpg"/><Relationship Id="rId2" Type="http://schemas.openxmlformats.org/officeDocument/2006/relationships/hyperlink" Target="http://ia-bc.com/training.php?id=4" TargetMode="External"/><Relationship Id="rId1" Type="http://schemas.openxmlformats.org/officeDocument/2006/relationships/image" Target="../media/image28.jpeg"/><Relationship Id="rId6" Type="http://schemas.openxmlformats.org/officeDocument/2006/relationships/hyperlink" Target="http://huntingbears.com.ve/los-cuatro-tipos-de-programador.html" TargetMode="External"/><Relationship Id="rId5" Type="http://schemas.openxmlformats.org/officeDocument/2006/relationships/image" Target="../media/image30.jpg"/><Relationship Id="rId4" Type="http://schemas.openxmlformats.org/officeDocument/2006/relationships/hyperlink" Target="http://doctorpconline.over-blog.com/2014/05/capacitacion-online-gratis.html" TargetMode="External"/><Relationship Id="rId9" Type="http://schemas.openxmlformats.org/officeDocument/2006/relationships/image" Target="../media/image32.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16AA2C-BF87-4989-958D-F640ACA219F7}" type="doc">
      <dgm:prSet loTypeId="urn:microsoft.com/office/officeart/2005/8/layout/hList7" loCatId="process" qsTypeId="urn:microsoft.com/office/officeart/2005/8/quickstyle/simple1" qsCatId="simple" csTypeId="urn:microsoft.com/office/officeart/2005/8/colors/accent0_3" csCatId="mainScheme" phldr="1"/>
      <dgm:spPr/>
    </dgm:pt>
    <dgm:pt modelId="{6DCBA1C7-91C8-475D-AC43-E467CF49A1A8}">
      <dgm:prSet phldrT="[Text]" custT="1"/>
      <dgm:spPr/>
      <dgm:t>
        <a:bodyPr/>
        <a:lstStyle/>
        <a:p>
          <a:r>
            <a:rPr lang="en-US" sz="1800" b="1"/>
            <a:t>Application Engineering</a:t>
          </a:r>
        </a:p>
      </dgm:t>
    </dgm:pt>
    <dgm:pt modelId="{83D15301-61E1-4C59-BAAE-ECDCE9CFB0BE}" type="parTrans" cxnId="{CE45EFF5-04F4-49C7-A4A6-1EA79C5B5647}">
      <dgm:prSet/>
      <dgm:spPr/>
      <dgm:t>
        <a:bodyPr/>
        <a:lstStyle/>
        <a:p>
          <a:endParaRPr lang="en-US" sz="2000"/>
        </a:p>
      </dgm:t>
    </dgm:pt>
    <dgm:pt modelId="{DD76880B-47E1-46AB-A94B-C74E57DF2CFF}" type="sibTrans" cxnId="{CE45EFF5-04F4-49C7-A4A6-1EA79C5B5647}">
      <dgm:prSet/>
      <dgm:spPr/>
      <dgm:t>
        <a:bodyPr/>
        <a:lstStyle/>
        <a:p>
          <a:endParaRPr lang="en-US" sz="2000"/>
        </a:p>
      </dgm:t>
    </dgm:pt>
    <dgm:pt modelId="{38931129-BA27-4395-AE91-88FAE7AAFE3A}">
      <dgm:prSet phldrT="[Text]" custT="1"/>
      <dgm:spPr/>
      <dgm:t>
        <a:bodyPr/>
        <a:lstStyle/>
        <a:p>
          <a:r>
            <a:rPr lang="en-US" sz="1800" b="1"/>
            <a:t>Pilot Engineering</a:t>
          </a:r>
        </a:p>
      </dgm:t>
    </dgm:pt>
    <dgm:pt modelId="{E508D517-0A27-4FBF-9069-E1AA0F506E05}" type="parTrans" cxnId="{18A426B7-7E7B-4489-B8F5-63481CE3E703}">
      <dgm:prSet/>
      <dgm:spPr/>
      <dgm:t>
        <a:bodyPr/>
        <a:lstStyle/>
        <a:p>
          <a:endParaRPr lang="en-US" sz="2000"/>
        </a:p>
      </dgm:t>
    </dgm:pt>
    <dgm:pt modelId="{4289A04D-F9EB-4A10-A6F6-3C3152071950}" type="sibTrans" cxnId="{18A426B7-7E7B-4489-B8F5-63481CE3E703}">
      <dgm:prSet/>
      <dgm:spPr/>
      <dgm:t>
        <a:bodyPr/>
        <a:lstStyle/>
        <a:p>
          <a:endParaRPr lang="en-US" sz="2000"/>
        </a:p>
      </dgm:t>
    </dgm:pt>
    <dgm:pt modelId="{590E9976-5534-4AB7-9B5A-7EE4CD7C43EA}">
      <dgm:prSet custT="1"/>
      <dgm:spPr/>
      <dgm:t>
        <a:bodyPr/>
        <a:lstStyle/>
        <a:p>
          <a:r>
            <a:rPr lang="en-US" sz="1800" b="1"/>
            <a:t>Training</a:t>
          </a:r>
        </a:p>
      </dgm:t>
    </dgm:pt>
    <dgm:pt modelId="{E7FBB815-8070-493B-8E6E-3B88BDE7FF49}" type="parTrans" cxnId="{F67D724E-27A8-49EA-B140-22F8B2FEAC9B}">
      <dgm:prSet/>
      <dgm:spPr/>
      <dgm:t>
        <a:bodyPr/>
        <a:lstStyle/>
        <a:p>
          <a:endParaRPr lang="en-US" sz="2000"/>
        </a:p>
      </dgm:t>
    </dgm:pt>
    <dgm:pt modelId="{EBA8FF4B-2D26-474F-85AC-CD25ACFE56BF}" type="sibTrans" cxnId="{F67D724E-27A8-49EA-B140-22F8B2FEAC9B}">
      <dgm:prSet/>
      <dgm:spPr/>
      <dgm:t>
        <a:bodyPr/>
        <a:lstStyle/>
        <a:p>
          <a:endParaRPr lang="en-US" sz="2000"/>
        </a:p>
      </dgm:t>
    </dgm:pt>
    <dgm:pt modelId="{B27FADBD-F50B-4718-BE89-EBBA3B093497}">
      <dgm:prSet custT="1"/>
      <dgm:spPr/>
      <dgm:t>
        <a:bodyPr/>
        <a:lstStyle/>
        <a:p>
          <a:r>
            <a:rPr lang="en-US" sz="1800" b="1"/>
            <a:t>Consulting</a:t>
          </a:r>
        </a:p>
      </dgm:t>
    </dgm:pt>
    <dgm:pt modelId="{D347FD39-8EFB-46A7-B876-E73ECDF7C223}" type="parTrans" cxnId="{9AC209AE-4ABC-441B-A81A-4A31474E8642}">
      <dgm:prSet/>
      <dgm:spPr/>
      <dgm:t>
        <a:bodyPr/>
        <a:lstStyle/>
        <a:p>
          <a:endParaRPr lang="en-US" sz="2000"/>
        </a:p>
      </dgm:t>
    </dgm:pt>
    <dgm:pt modelId="{E4FA1C8C-7C03-4A5F-90A0-4C15D8EF50DD}" type="sibTrans" cxnId="{9AC209AE-4ABC-441B-A81A-4A31474E8642}">
      <dgm:prSet/>
      <dgm:spPr/>
      <dgm:t>
        <a:bodyPr/>
        <a:lstStyle/>
        <a:p>
          <a:endParaRPr lang="en-US" sz="2000"/>
        </a:p>
      </dgm:t>
    </dgm:pt>
    <dgm:pt modelId="{C04862BB-E012-4AF9-B8D5-DFC8FFA7EDFE}">
      <dgm:prSet custT="1"/>
      <dgm:spPr/>
      <dgm:t>
        <a:bodyPr/>
        <a:lstStyle/>
        <a:p>
          <a:r>
            <a:rPr lang="en-US" sz="1800" b="1"/>
            <a:t>Technical Support</a:t>
          </a:r>
        </a:p>
      </dgm:t>
    </dgm:pt>
    <dgm:pt modelId="{6F0C1F29-76F3-495B-9F5B-80B0A1C3F4C2}" type="parTrans" cxnId="{25A48E41-7F86-469A-99F6-6B96598EC799}">
      <dgm:prSet/>
      <dgm:spPr/>
      <dgm:t>
        <a:bodyPr/>
        <a:lstStyle/>
        <a:p>
          <a:endParaRPr lang="en-US" sz="2000"/>
        </a:p>
      </dgm:t>
    </dgm:pt>
    <dgm:pt modelId="{B5A635D0-5423-4D39-9D2E-A7F723722376}" type="sibTrans" cxnId="{25A48E41-7F86-469A-99F6-6B96598EC799}">
      <dgm:prSet/>
      <dgm:spPr/>
      <dgm:t>
        <a:bodyPr/>
        <a:lstStyle/>
        <a:p>
          <a:endParaRPr lang="en-US" sz="2000"/>
        </a:p>
      </dgm:t>
    </dgm:pt>
    <dgm:pt modelId="{B08B6EF6-D675-40C6-8E05-5C688D223289}">
      <dgm:prSet custT="1"/>
      <dgm:spPr/>
      <dgm:t>
        <a:bodyPr/>
        <a:lstStyle/>
        <a:p>
          <a:r>
            <a:rPr lang="en-US" sz="1400"/>
            <a:t>Product questions</a:t>
          </a:r>
        </a:p>
      </dgm:t>
    </dgm:pt>
    <dgm:pt modelId="{80AA956E-3CA3-48E8-BBE5-00E6F062FBA5}" type="parTrans" cxnId="{54A6A9D0-342D-489C-BAF9-AAAAAA25DC95}">
      <dgm:prSet/>
      <dgm:spPr/>
      <dgm:t>
        <a:bodyPr/>
        <a:lstStyle/>
        <a:p>
          <a:endParaRPr lang="en-US" sz="2000"/>
        </a:p>
      </dgm:t>
    </dgm:pt>
    <dgm:pt modelId="{4AC4FEE6-9E1B-40D6-9780-ED9905E4CB9A}" type="sibTrans" cxnId="{54A6A9D0-342D-489C-BAF9-AAAAAA25DC95}">
      <dgm:prSet/>
      <dgm:spPr/>
      <dgm:t>
        <a:bodyPr/>
        <a:lstStyle/>
        <a:p>
          <a:endParaRPr lang="en-US" sz="2000"/>
        </a:p>
      </dgm:t>
    </dgm:pt>
    <dgm:pt modelId="{0FD12135-7F19-4270-8FA5-9AB204524D2C}">
      <dgm:prSet custT="1"/>
      <dgm:spPr/>
      <dgm:t>
        <a:bodyPr/>
        <a:lstStyle/>
        <a:p>
          <a:r>
            <a:rPr lang="en-US" sz="1400"/>
            <a:t>General support</a:t>
          </a:r>
        </a:p>
      </dgm:t>
    </dgm:pt>
    <dgm:pt modelId="{E690CDAB-D007-41ED-A2C7-DEFC86764C4E}" type="parTrans" cxnId="{9FF267C2-81F5-4E32-886D-58B89EFC92A1}">
      <dgm:prSet/>
      <dgm:spPr/>
      <dgm:t>
        <a:bodyPr/>
        <a:lstStyle/>
        <a:p>
          <a:endParaRPr lang="en-US" sz="2000"/>
        </a:p>
      </dgm:t>
    </dgm:pt>
    <dgm:pt modelId="{2C453AD1-1A7D-42B5-AFA3-3F2F2B500FDB}" type="sibTrans" cxnId="{9FF267C2-81F5-4E32-886D-58B89EFC92A1}">
      <dgm:prSet/>
      <dgm:spPr/>
      <dgm:t>
        <a:bodyPr/>
        <a:lstStyle/>
        <a:p>
          <a:endParaRPr lang="en-US" sz="2000"/>
        </a:p>
      </dgm:t>
    </dgm:pt>
    <dgm:pt modelId="{44FB6650-4F14-4660-888B-E2015CAF0FE4}">
      <dgm:prSet phldrT="[Text]" custT="1"/>
      <dgm:spPr/>
      <dgm:t>
        <a:bodyPr/>
        <a:lstStyle/>
        <a:p>
          <a:r>
            <a:rPr lang="en-US" sz="1400"/>
            <a:t>Product/Capability demonstrations</a:t>
          </a:r>
        </a:p>
      </dgm:t>
    </dgm:pt>
    <dgm:pt modelId="{E6442B8A-853D-496A-95A7-2DCCA7CD43FB}" type="parTrans" cxnId="{7793B9A0-2C21-4811-98F3-DFC0F7809523}">
      <dgm:prSet/>
      <dgm:spPr/>
      <dgm:t>
        <a:bodyPr/>
        <a:lstStyle/>
        <a:p>
          <a:endParaRPr lang="en-US" sz="2000"/>
        </a:p>
      </dgm:t>
    </dgm:pt>
    <dgm:pt modelId="{417C543F-1536-4184-967D-A8235D0E6710}" type="sibTrans" cxnId="{7793B9A0-2C21-4811-98F3-DFC0F7809523}">
      <dgm:prSet/>
      <dgm:spPr/>
      <dgm:t>
        <a:bodyPr/>
        <a:lstStyle/>
        <a:p>
          <a:endParaRPr lang="en-US" sz="2000"/>
        </a:p>
      </dgm:t>
    </dgm:pt>
    <dgm:pt modelId="{557D62A1-E669-45FD-9E4E-0C44687DE3A2}">
      <dgm:prSet custT="1"/>
      <dgm:spPr/>
      <dgm:t>
        <a:bodyPr/>
        <a:lstStyle/>
        <a:p>
          <a:r>
            <a:rPr lang="en-US" sz="1400"/>
            <a:t>Lunch-&amp;-Learns, Workshops, WebEx’s, etc.</a:t>
          </a:r>
        </a:p>
      </dgm:t>
    </dgm:pt>
    <dgm:pt modelId="{83B07742-08A5-491E-BA2A-14F218AE0383}" type="parTrans" cxnId="{DE58BFEB-084A-45CF-B4C7-D0B14463DCA4}">
      <dgm:prSet/>
      <dgm:spPr/>
      <dgm:t>
        <a:bodyPr/>
        <a:lstStyle/>
        <a:p>
          <a:endParaRPr lang="en-US" sz="2000"/>
        </a:p>
      </dgm:t>
    </dgm:pt>
    <dgm:pt modelId="{20C354C4-D23C-4448-98F1-EED552B6C204}" type="sibTrans" cxnId="{DE58BFEB-084A-45CF-B4C7-D0B14463DCA4}">
      <dgm:prSet/>
      <dgm:spPr/>
      <dgm:t>
        <a:bodyPr/>
        <a:lstStyle/>
        <a:p>
          <a:endParaRPr lang="en-US" sz="2000"/>
        </a:p>
      </dgm:t>
    </dgm:pt>
    <dgm:pt modelId="{4848441C-7EA4-4254-8576-0EE6776F41E3}">
      <dgm:prSet custT="1"/>
      <dgm:spPr/>
      <dgm:t>
        <a:bodyPr/>
        <a:lstStyle/>
        <a:p>
          <a:r>
            <a:rPr lang="en-US" sz="1400" dirty="0"/>
            <a:t>Evaluation support</a:t>
          </a:r>
        </a:p>
      </dgm:t>
    </dgm:pt>
    <dgm:pt modelId="{BE8E2C3F-85D2-44DB-AAAF-A7EADC402362}" type="parTrans" cxnId="{BF1745E9-B9A4-41A2-BC86-B71F1E5F7530}">
      <dgm:prSet/>
      <dgm:spPr/>
      <dgm:t>
        <a:bodyPr/>
        <a:lstStyle/>
        <a:p>
          <a:endParaRPr lang="en-US" sz="2000"/>
        </a:p>
      </dgm:t>
    </dgm:pt>
    <dgm:pt modelId="{68E8B448-146D-4952-BB74-209C5154E916}" type="sibTrans" cxnId="{BF1745E9-B9A4-41A2-BC86-B71F1E5F7530}">
      <dgm:prSet/>
      <dgm:spPr/>
      <dgm:t>
        <a:bodyPr/>
        <a:lstStyle/>
        <a:p>
          <a:endParaRPr lang="en-US" sz="2000"/>
        </a:p>
      </dgm:t>
    </dgm:pt>
    <dgm:pt modelId="{5B571DA4-3DB2-4188-BC8C-1DFC8A67DC00}">
      <dgm:prSet phldrT="[Text]" custT="1"/>
      <dgm:spPr/>
      <dgm:t>
        <a:bodyPr/>
        <a:lstStyle/>
        <a:p>
          <a:r>
            <a:rPr lang="en-US" sz="1400"/>
            <a:t>Complimentary, guided support for adoption of new tools/processes</a:t>
          </a:r>
        </a:p>
      </dgm:t>
    </dgm:pt>
    <dgm:pt modelId="{36A595C8-6326-461A-A78C-0F2C389475D5}" type="parTrans" cxnId="{E973EF0E-1FEA-4AFD-9978-2DF79098C634}">
      <dgm:prSet/>
      <dgm:spPr/>
      <dgm:t>
        <a:bodyPr/>
        <a:lstStyle/>
        <a:p>
          <a:endParaRPr lang="en-US" sz="2000"/>
        </a:p>
      </dgm:t>
    </dgm:pt>
    <dgm:pt modelId="{10C5A61A-1984-4901-A2F5-93C845827517}" type="sibTrans" cxnId="{E973EF0E-1FEA-4AFD-9978-2DF79098C634}">
      <dgm:prSet/>
      <dgm:spPr/>
      <dgm:t>
        <a:bodyPr/>
        <a:lstStyle/>
        <a:p>
          <a:endParaRPr lang="en-US" sz="2000"/>
        </a:p>
      </dgm:t>
    </dgm:pt>
    <dgm:pt modelId="{1C964EF2-7A07-40A4-B01D-C0170BAFDB90}">
      <dgm:prSet custT="1"/>
      <dgm:spPr/>
      <dgm:t>
        <a:bodyPr/>
        <a:lstStyle/>
        <a:p>
          <a:r>
            <a:rPr lang="en-US" sz="1400" dirty="0"/>
            <a:t>Deep engagement evaluations/</a:t>
          </a:r>
          <a:br>
            <a:rPr lang="en-US" sz="1400" dirty="0"/>
          </a:br>
          <a:r>
            <a:rPr lang="en-US" sz="1400" dirty="0"/>
            <a:t>demonstrations</a:t>
          </a:r>
        </a:p>
      </dgm:t>
    </dgm:pt>
    <dgm:pt modelId="{2A85E5DF-995D-4753-8849-188347ECADF5}" type="parTrans" cxnId="{DC2E758B-8466-4EB7-BD44-7BA4F4A87D33}">
      <dgm:prSet/>
      <dgm:spPr/>
      <dgm:t>
        <a:bodyPr/>
        <a:lstStyle/>
        <a:p>
          <a:endParaRPr lang="en-US" sz="2000"/>
        </a:p>
      </dgm:t>
    </dgm:pt>
    <dgm:pt modelId="{9C49574F-8F3D-440E-B433-1A67C3326A84}" type="sibTrans" cxnId="{DC2E758B-8466-4EB7-BD44-7BA4F4A87D33}">
      <dgm:prSet/>
      <dgm:spPr/>
      <dgm:t>
        <a:bodyPr/>
        <a:lstStyle/>
        <a:p>
          <a:endParaRPr lang="en-US" sz="2000"/>
        </a:p>
      </dgm:t>
    </dgm:pt>
    <dgm:pt modelId="{76FCCB01-80EA-4753-88E5-B6B67C0AD8D2}">
      <dgm:prSet custT="1"/>
      <dgm:spPr/>
      <dgm:t>
        <a:bodyPr/>
        <a:lstStyle/>
        <a:p>
          <a:r>
            <a:rPr lang="en-US" sz="1400"/>
            <a:t>Paid training on specific tools and/or processes</a:t>
          </a:r>
        </a:p>
      </dgm:t>
    </dgm:pt>
    <dgm:pt modelId="{FF176327-3D8A-4224-A018-581F54BF0928}" type="parTrans" cxnId="{B636BFA1-73E8-4A13-96F3-9B0C076251B8}">
      <dgm:prSet/>
      <dgm:spPr/>
      <dgm:t>
        <a:bodyPr/>
        <a:lstStyle/>
        <a:p>
          <a:endParaRPr lang="en-US" sz="2000"/>
        </a:p>
      </dgm:t>
    </dgm:pt>
    <dgm:pt modelId="{CFC15D40-427A-4FD6-9F61-557321B7CCA9}" type="sibTrans" cxnId="{B636BFA1-73E8-4A13-96F3-9B0C076251B8}">
      <dgm:prSet/>
      <dgm:spPr/>
      <dgm:t>
        <a:bodyPr/>
        <a:lstStyle/>
        <a:p>
          <a:endParaRPr lang="en-US" sz="2000"/>
        </a:p>
      </dgm:t>
    </dgm:pt>
    <dgm:pt modelId="{81A280D1-0BAC-4B34-938F-4686E091ECF9}">
      <dgm:prSet custT="1"/>
      <dgm:spPr/>
      <dgm:t>
        <a:bodyPr/>
        <a:lstStyle/>
        <a:p>
          <a:r>
            <a:rPr lang="en-US" sz="1400"/>
            <a:t>On-site, web-based instructor lead, &amp; self-paced online</a:t>
          </a:r>
        </a:p>
      </dgm:t>
    </dgm:pt>
    <dgm:pt modelId="{4BDED286-E35A-4E6D-A7D1-B4E3B95914F2}" type="parTrans" cxnId="{D139A3CF-C910-4B27-9B01-5CEC5B8C20D2}">
      <dgm:prSet/>
      <dgm:spPr/>
      <dgm:t>
        <a:bodyPr/>
        <a:lstStyle/>
        <a:p>
          <a:endParaRPr lang="en-US" sz="2000"/>
        </a:p>
      </dgm:t>
    </dgm:pt>
    <dgm:pt modelId="{CA147DAA-DC19-4F5B-8EFD-A9C5CBF06A09}" type="sibTrans" cxnId="{D139A3CF-C910-4B27-9B01-5CEC5B8C20D2}">
      <dgm:prSet/>
      <dgm:spPr/>
      <dgm:t>
        <a:bodyPr/>
        <a:lstStyle/>
        <a:p>
          <a:endParaRPr lang="en-US" sz="2000"/>
        </a:p>
      </dgm:t>
    </dgm:pt>
    <dgm:pt modelId="{59A6D0C6-2D34-4F5A-9708-A1B9E1479539}">
      <dgm:prSet custT="1"/>
      <dgm:spPr/>
      <dgm:t>
        <a:bodyPr/>
        <a:lstStyle/>
        <a:p>
          <a:r>
            <a:rPr lang="en-US" sz="1400"/>
            <a:t>Paid engagements (custom targets, tool customization, advisory services)</a:t>
          </a:r>
        </a:p>
      </dgm:t>
    </dgm:pt>
    <dgm:pt modelId="{49B0B245-CE32-4471-BB24-88ACB7AAF0D8}" type="parTrans" cxnId="{5CDCA0DA-1793-4DD6-B8F9-7614E78428D4}">
      <dgm:prSet/>
      <dgm:spPr/>
      <dgm:t>
        <a:bodyPr/>
        <a:lstStyle/>
        <a:p>
          <a:endParaRPr lang="en-US" sz="2000"/>
        </a:p>
      </dgm:t>
    </dgm:pt>
    <dgm:pt modelId="{4A984031-782C-4C52-9BD9-73E807879158}" type="sibTrans" cxnId="{5CDCA0DA-1793-4DD6-B8F9-7614E78428D4}">
      <dgm:prSet/>
      <dgm:spPr/>
      <dgm:t>
        <a:bodyPr/>
        <a:lstStyle/>
        <a:p>
          <a:endParaRPr lang="en-US" sz="2000"/>
        </a:p>
      </dgm:t>
    </dgm:pt>
    <dgm:pt modelId="{49BF9FE5-73C7-416F-9038-23369CA127AC}">
      <dgm:prSet custT="1"/>
      <dgm:spPr/>
      <dgm:t>
        <a:bodyPr/>
        <a:lstStyle/>
        <a:p>
          <a:r>
            <a:rPr lang="en-US" sz="1400"/>
            <a:t>508-647-7000</a:t>
          </a:r>
        </a:p>
      </dgm:t>
    </dgm:pt>
    <dgm:pt modelId="{9E30689C-F611-46ED-A3A0-12E5257A7537}" type="parTrans" cxnId="{E6C0FE3A-9855-4BE3-86B7-2F79762892BC}">
      <dgm:prSet/>
      <dgm:spPr/>
      <dgm:t>
        <a:bodyPr/>
        <a:lstStyle/>
        <a:p>
          <a:endParaRPr lang="en-US" sz="2000"/>
        </a:p>
      </dgm:t>
    </dgm:pt>
    <dgm:pt modelId="{4A5D65FF-9DA9-419A-BD71-147F10E1EEE9}" type="sibTrans" cxnId="{E6C0FE3A-9855-4BE3-86B7-2F79762892BC}">
      <dgm:prSet/>
      <dgm:spPr/>
      <dgm:t>
        <a:bodyPr/>
        <a:lstStyle/>
        <a:p>
          <a:endParaRPr lang="en-US" sz="2000"/>
        </a:p>
      </dgm:t>
    </dgm:pt>
    <dgm:pt modelId="{F6D63FD4-2334-4E20-942E-AC1DFDE898C4}" type="pres">
      <dgm:prSet presAssocID="{7716AA2C-BF87-4989-958D-F640ACA219F7}" presName="Name0" presStyleCnt="0">
        <dgm:presLayoutVars>
          <dgm:dir/>
          <dgm:resizeHandles val="exact"/>
        </dgm:presLayoutVars>
      </dgm:prSet>
      <dgm:spPr/>
    </dgm:pt>
    <dgm:pt modelId="{2EA4386D-DB01-4290-9573-539112710B2F}" type="pres">
      <dgm:prSet presAssocID="{7716AA2C-BF87-4989-958D-F640ACA219F7}" presName="fgShape" presStyleLbl="fgShp" presStyleIdx="0" presStyleCnt="1" custLinFactNeighborY="20398"/>
      <dgm:spPr/>
    </dgm:pt>
    <dgm:pt modelId="{AD9AA07A-9953-4519-A160-BD4B08A71D5E}" type="pres">
      <dgm:prSet presAssocID="{7716AA2C-BF87-4989-958D-F640ACA219F7}" presName="linComp" presStyleCnt="0"/>
      <dgm:spPr/>
    </dgm:pt>
    <dgm:pt modelId="{17E8B15E-E244-4A38-8512-72B842A37F58}" type="pres">
      <dgm:prSet presAssocID="{C04862BB-E012-4AF9-B8D5-DFC8FFA7EDFE}" presName="compNode" presStyleCnt="0"/>
      <dgm:spPr/>
    </dgm:pt>
    <dgm:pt modelId="{B237E7AB-1F73-4825-B6D8-3E276DD244D4}" type="pres">
      <dgm:prSet presAssocID="{C04862BB-E012-4AF9-B8D5-DFC8FFA7EDFE}" presName="bkgdShape" presStyleLbl="node1" presStyleIdx="0" presStyleCnt="5"/>
      <dgm:spPr/>
    </dgm:pt>
    <dgm:pt modelId="{025CAF3F-7F23-4E87-A738-BCB3E95783E9}" type="pres">
      <dgm:prSet presAssocID="{C04862BB-E012-4AF9-B8D5-DFC8FFA7EDFE}" presName="nodeTx" presStyleLbl="node1" presStyleIdx="0" presStyleCnt="5">
        <dgm:presLayoutVars>
          <dgm:bulletEnabled val="1"/>
        </dgm:presLayoutVars>
      </dgm:prSet>
      <dgm:spPr/>
    </dgm:pt>
    <dgm:pt modelId="{A96C889E-EF65-43B0-ACB9-B48BD12D762A}" type="pres">
      <dgm:prSet presAssocID="{C04862BB-E012-4AF9-B8D5-DFC8FFA7EDFE}" presName="invisiNode" presStyleLbl="node1" presStyleIdx="0" presStyleCnt="5"/>
      <dgm:spPr/>
    </dgm:pt>
    <dgm:pt modelId="{496B3804-CCE3-4C93-9761-12941AB13410}" type="pres">
      <dgm:prSet presAssocID="{C04862BB-E012-4AF9-B8D5-DFC8FFA7EDFE}" presName="imagNode" presStyleLbl="fgImgPlace1" presStyleIdx="0" presStyleCnt="5"/>
      <dgm:spPr>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0" r="-30000"/>
          </a:stretch>
        </a:blipFill>
      </dgm:spPr>
    </dgm:pt>
    <dgm:pt modelId="{D7FB0BB2-A87E-48F0-8343-FD7581650624}" type="pres">
      <dgm:prSet presAssocID="{B5A635D0-5423-4D39-9D2E-A7F723722376}" presName="sibTrans" presStyleLbl="sibTrans2D1" presStyleIdx="0" presStyleCnt="0"/>
      <dgm:spPr/>
    </dgm:pt>
    <dgm:pt modelId="{BEA13F0B-7E35-4413-9D09-E047F5978885}" type="pres">
      <dgm:prSet presAssocID="{6DCBA1C7-91C8-475D-AC43-E467CF49A1A8}" presName="compNode" presStyleCnt="0"/>
      <dgm:spPr/>
    </dgm:pt>
    <dgm:pt modelId="{5E3BBB5F-4578-4BCF-9327-5DAD6E41A95C}" type="pres">
      <dgm:prSet presAssocID="{6DCBA1C7-91C8-475D-AC43-E467CF49A1A8}" presName="bkgdShape" presStyleLbl="node1" presStyleIdx="1" presStyleCnt="5"/>
      <dgm:spPr/>
    </dgm:pt>
    <dgm:pt modelId="{BF666C45-01D6-41D9-911D-9134342312C4}" type="pres">
      <dgm:prSet presAssocID="{6DCBA1C7-91C8-475D-AC43-E467CF49A1A8}" presName="nodeTx" presStyleLbl="node1" presStyleIdx="1" presStyleCnt="5">
        <dgm:presLayoutVars>
          <dgm:bulletEnabled val="1"/>
        </dgm:presLayoutVars>
      </dgm:prSet>
      <dgm:spPr/>
    </dgm:pt>
    <dgm:pt modelId="{3ECB9DE0-FCA0-465F-94A8-A5E70F296DCD}" type="pres">
      <dgm:prSet presAssocID="{6DCBA1C7-91C8-475D-AC43-E467CF49A1A8}" presName="invisiNode" presStyleLbl="node1" presStyleIdx="1" presStyleCnt="5"/>
      <dgm:spPr/>
    </dgm:pt>
    <dgm:pt modelId="{096093FC-1F2B-462E-94C1-E6B7F7AFBEFC}" type="pres">
      <dgm:prSet presAssocID="{6DCBA1C7-91C8-475D-AC43-E467CF49A1A8}"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3000" r="-23000"/>
          </a:stretch>
        </a:blipFill>
      </dgm:spPr>
    </dgm:pt>
    <dgm:pt modelId="{24C7FDAC-C1F8-48F8-81F8-D7ACACB4D841}" type="pres">
      <dgm:prSet presAssocID="{DD76880B-47E1-46AB-A94B-C74E57DF2CFF}" presName="sibTrans" presStyleLbl="sibTrans2D1" presStyleIdx="0" presStyleCnt="0"/>
      <dgm:spPr/>
    </dgm:pt>
    <dgm:pt modelId="{7874F963-3512-41D3-AFAD-278B401A3B91}" type="pres">
      <dgm:prSet presAssocID="{38931129-BA27-4395-AE91-88FAE7AAFE3A}" presName="compNode" presStyleCnt="0"/>
      <dgm:spPr/>
    </dgm:pt>
    <dgm:pt modelId="{C11CB0AF-395A-4833-9FC3-9251A9CD1E5C}" type="pres">
      <dgm:prSet presAssocID="{38931129-BA27-4395-AE91-88FAE7AAFE3A}" presName="bkgdShape" presStyleLbl="node1" presStyleIdx="2" presStyleCnt="5"/>
      <dgm:spPr/>
    </dgm:pt>
    <dgm:pt modelId="{8913E450-8B1B-4489-8F54-C304704848A1}" type="pres">
      <dgm:prSet presAssocID="{38931129-BA27-4395-AE91-88FAE7AAFE3A}" presName="nodeTx" presStyleLbl="node1" presStyleIdx="2" presStyleCnt="5">
        <dgm:presLayoutVars>
          <dgm:bulletEnabled val="1"/>
        </dgm:presLayoutVars>
      </dgm:prSet>
      <dgm:spPr/>
    </dgm:pt>
    <dgm:pt modelId="{47DF1DE8-A096-4D29-A194-609BD6EE0D44}" type="pres">
      <dgm:prSet presAssocID="{38931129-BA27-4395-AE91-88FAE7AAFE3A}" presName="invisiNode" presStyleLbl="node1" presStyleIdx="2" presStyleCnt="5"/>
      <dgm:spPr/>
    </dgm:pt>
    <dgm:pt modelId="{4E9B6A3F-6541-4CCB-8AD1-23334E609DB7}" type="pres">
      <dgm:prSet presAssocID="{38931129-BA27-4395-AE91-88FAE7AAFE3A}" presName="imagNode"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0" b="-10000"/>
          </a:stretch>
        </a:blipFill>
      </dgm:spPr>
    </dgm:pt>
    <dgm:pt modelId="{CC4F4C2A-9A65-449F-ACF7-3B26B816F8F7}" type="pres">
      <dgm:prSet presAssocID="{4289A04D-F9EB-4A10-A6F6-3C3152071950}" presName="sibTrans" presStyleLbl="sibTrans2D1" presStyleIdx="0" presStyleCnt="0"/>
      <dgm:spPr/>
    </dgm:pt>
    <dgm:pt modelId="{2CDC626E-DA28-48B5-9752-D052F2F74795}" type="pres">
      <dgm:prSet presAssocID="{590E9976-5534-4AB7-9B5A-7EE4CD7C43EA}" presName="compNode" presStyleCnt="0"/>
      <dgm:spPr/>
    </dgm:pt>
    <dgm:pt modelId="{C06389FB-C440-4F16-9003-5839DB679572}" type="pres">
      <dgm:prSet presAssocID="{590E9976-5534-4AB7-9B5A-7EE4CD7C43EA}" presName="bkgdShape" presStyleLbl="node1" presStyleIdx="3" presStyleCnt="5"/>
      <dgm:spPr/>
    </dgm:pt>
    <dgm:pt modelId="{F3077064-5185-4350-8FAD-4F6F37CBF5D3}" type="pres">
      <dgm:prSet presAssocID="{590E9976-5534-4AB7-9B5A-7EE4CD7C43EA}" presName="nodeTx" presStyleLbl="node1" presStyleIdx="3" presStyleCnt="5">
        <dgm:presLayoutVars>
          <dgm:bulletEnabled val="1"/>
        </dgm:presLayoutVars>
      </dgm:prSet>
      <dgm:spPr/>
    </dgm:pt>
    <dgm:pt modelId="{4FFAA000-9BA8-4DC0-ADBA-55A2DD7CCEB2}" type="pres">
      <dgm:prSet presAssocID="{590E9976-5534-4AB7-9B5A-7EE4CD7C43EA}" presName="invisiNode" presStyleLbl="node1" presStyleIdx="3" presStyleCnt="5"/>
      <dgm:spPr/>
    </dgm:pt>
    <dgm:pt modelId="{E6EDC2F5-23C9-44BC-9452-49FDF7960432}" type="pres">
      <dgm:prSet presAssocID="{590E9976-5534-4AB7-9B5A-7EE4CD7C43EA}"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4000" r="-24000"/>
          </a:stretch>
        </a:blipFill>
      </dgm:spPr>
    </dgm:pt>
    <dgm:pt modelId="{E87A05F9-7FCC-4F7B-B281-761D15F6E2A2}" type="pres">
      <dgm:prSet presAssocID="{EBA8FF4B-2D26-474F-85AC-CD25ACFE56BF}" presName="sibTrans" presStyleLbl="sibTrans2D1" presStyleIdx="0" presStyleCnt="0"/>
      <dgm:spPr/>
    </dgm:pt>
    <dgm:pt modelId="{27ECA30B-B564-4E7D-9007-367A0EE4201A}" type="pres">
      <dgm:prSet presAssocID="{B27FADBD-F50B-4718-BE89-EBBA3B093497}" presName="compNode" presStyleCnt="0"/>
      <dgm:spPr/>
    </dgm:pt>
    <dgm:pt modelId="{F1CE50E7-D96E-4E37-AC30-49EBB1FEF895}" type="pres">
      <dgm:prSet presAssocID="{B27FADBD-F50B-4718-BE89-EBBA3B093497}" presName="bkgdShape" presStyleLbl="node1" presStyleIdx="4" presStyleCnt="5"/>
      <dgm:spPr/>
    </dgm:pt>
    <dgm:pt modelId="{996BE27A-D5C2-4A81-AB3F-DB6E8B2FDDE2}" type="pres">
      <dgm:prSet presAssocID="{B27FADBD-F50B-4718-BE89-EBBA3B093497}" presName="nodeTx" presStyleLbl="node1" presStyleIdx="4" presStyleCnt="5">
        <dgm:presLayoutVars>
          <dgm:bulletEnabled val="1"/>
        </dgm:presLayoutVars>
      </dgm:prSet>
      <dgm:spPr/>
    </dgm:pt>
    <dgm:pt modelId="{A7A65448-49D1-4BAE-88A8-B18E68588ACD}" type="pres">
      <dgm:prSet presAssocID="{B27FADBD-F50B-4718-BE89-EBBA3B093497}" presName="invisiNode" presStyleLbl="node1" presStyleIdx="4" presStyleCnt="5"/>
      <dgm:spPr/>
    </dgm:pt>
    <dgm:pt modelId="{150C4F7E-180B-4048-A456-6EF35B8F9F06}" type="pres">
      <dgm:prSet presAssocID="{B27FADBD-F50B-4718-BE89-EBBA3B093497}" presName="imagNode" presStyleLbl="fgImgPlace1" presStyleIdx="4" presStyleCnt="5"/>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l="-25000" r="-25000"/>
          </a:stretch>
        </a:blipFill>
      </dgm:spPr>
    </dgm:pt>
  </dgm:ptLst>
  <dgm:cxnLst>
    <dgm:cxn modelId="{D7926901-09D1-4E31-A01D-F753A97866F6}" type="presOf" srcId="{B27FADBD-F50B-4718-BE89-EBBA3B093497}" destId="{996BE27A-D5C2-4A81-AB3F-DB6E8B2FDDE2}" srcOrd="1" destOrd="0" presId="urn:microsoft.com/office/officeart/2005/8/layout/hList7"/>
    <dgm:cxn modelId="{9C72530E-CBC9-4676-B7B7-5989EC8566B3}" type="presOf" srcId="{C04862BB-E012-4AF9-B8D5-DFC8FFA7EDFE}" destId="{025CAF3F-7F23-4E87-A738-BCB3E95783E9}" srcOrd="1" destOrd="0" presId="urn:microsoft.com/office/officeart/2005/8/layout/hList7"/>
    <dgm:cxn modelId="{E973EF0E-1FEA-4AFD-9978-2DF79098C634}" srcId="{38931129-BA27-4395-AE91-88FAE7AAFE3A}" destId="{5B571DA4-3DB2-4188-BC8C-1DFC8A67DC00}" srcOrd="0" destOrd="0" parTransId="{36A595C8-6326-461A-A78C-0F2C389475D5}" sibTransId="{10C5A61A-1984-4901-A2F5-93C845827517}"/>
    <dgm:cxn modelId="{E6F9130F-48FB-44FC-A765-88CCB960552D}" type="presOf" srcId="{C04862BB-E012-4AF9-B8D5-DFC8FFA7EDFE}" destId="{B237E7AB-1F73-4825-B6D8-3E276DD244D4}" srcOrd="0" destOrd="0" presId="urn:microsoft.com/office/officeart/2005/8/layout/hList7"/>
    <dgm:cxn modelId="{3F0D0C10-E63E-4CA9-BEB3-4F366CADA6B5}" type="presOf" srcId="{76FCCB01-80EA-4753-88E5-B6B67C0AD8D2}" destId="{F3077064-5185-4350-8FAD-4F6F37CBF5D3}" srcOrd="1" destOrd="1" presId="urn:microsoft.com/office/officeart/2005/8/layout/hList7"/>
    <dgm:cxn modelId="{5A21A717-C7D1-48A8-9A61-01ABE2CD78C6}" type="presOf" srcId="{4289A04D-F9EB-4A10-A6F6-3C3152071950}" destId="{CC4F4C2A-9A65-449F-ACF7-3B26B816F8F7}" srcOrd="0" destOrd="0" presId="urn:microsoft.com/office/officeart/2005/8/layout/hList7"/>
    <dgm:cxn modelId="{E355B623-23F2-4BDC-8ACD-CDFEB7D5F519}" type="presOf" srcId="{5B571DA4-3DB2-4188-BC8C-1DFC8A67DC00}" destId="{8913E450-8B1B-4489-8F54-C304704848A1}" srcOrd="1" destOrd="1" presId="urn:microsoft.com/office/officeart/2005/8/layout/hList7"/>
    <dgm:cxn modelId="{87EED126-065D-4A27-BDB5-740ECB6DEDB3}" type="presOf" srcId="{DD76880B-47E1-46AB-A94B-C74E57DF2CFF}" destId="{24C7FDAC-C1F8-48F8-81F8-D7ACACB4D841}" srcOrd="0" destOrd="0" presId="urn:microsoft.com/office/officeart/2005/8/layout/hList7"/>
    <dgm:cxn modelId="{4BF5D52A-6B0A-4717-90E4-2AEBE29CC526}" type="presOf" srcId="{5B571DA4-3DB2-4188-BC8C-1DFC8A67DC00}" destId="{C11CB0AF-395A-4833-9FC3-9251A9CD1E5C}" srcOrd="0" destOrd="1" presId="urn:microsoft.com/office/officeart/2005/8/layout/hList7"/>
    <dgm:cxn modelId="{A506842D-F0D4-4FFD-A407-C647B3C13248}" type="presOf" srcId="{44FB6650-4F14-4660-888B-E2015CAF0FE4}" destId="{BF666C45-01D6-41D9-911D-9134342312C4}" srcOrd="1" destOrd="1" presId="urn:microsoft.com/office/officeart/2005/8/layout/hList7"/>
    <dgm:cxn modelId="{9A5A8037-079D-4756-8555-6EFA57FD551D}" type="presOf" srcId="{81A280D1-0BAC-4B34-938F-4686E091ECF9}" destId="{F3077064-5185-4350-8FAD-4F6F37CBF5D3}" srcOrd="1" destOrd="2" presId="urn:microsoft.com/office/officeart/2005/8/layout/hList7"/>
    <dgm:cxn modelId="{E6C0FE3A-9855-4BE3-86B7-2F79762892BC}" srcId="{C04862BB-E012-4AF9-B8D5-DFC8FFA7EDFE}" destId="{49BF9FE5-73C7-416F-9038-23369CA127AC}" srcOrd="2" destOrd="0" parTransId="{9E30689C-F611-46ED-A3A0-12E5257A7537}" sibTransId="{4A5D65FF-9DA9-419A-BD71-147F10E1EEE9}"/>
    <dgm:cxn modelId="{25A48E41-7F86-469A-99F6-6B96598EC799}" srcId="{7716AA2C-BF87-4989-958D-F640ACA219F7}" destId="{C04862BB-E012-4AF9-B8D5-DFC8FFA7EDFE}" srcOrd="0" destOrd="0" parTransId="{6F0C1F29-76F3-495B-9F5B-80B0A1C3F4C2}" sibTransId="{B5A635D0-5423-4D39-9D2E-A7F723722376}"/>
    <dgm:cxn modelId="{5679B762-1790-4BF0-9B12-D3479EF0AF76}" type="presOf" srcId="{1C964EF2-7A07-40A4-B01D-C0170BAFDB90}" destId="{8913E450-8B1B-4489-8F54-C304704848A1}" srcOrd="1" destOrd="2" presId="urn:microsoft.com/office/officeart/2005/8/layout/hList7"/>
    <dgm:cxn modelId="{706E5343-2A0C-4BD0-872F-E1CB756EFCBD}" type="presOf" srcId="{38931129-BA27-4395-AE91-88FAE7AAFE3A}" destId="{8913E450-8B1B-4489-8F54-C304704848A1}" srcOrd="1" destOrd="0" presId="urn:microsoft.com/office/officeart/2005/8/layout/hList7"/>
    <dgm:cxn modelId="{149B8A63-BC87-4394-AE2B-F9689DEB3B89}" type="presOf" srcId="{B5A635D0-5423-4D39-9D2E-A7F723722376}" destId="{D7FB0BB2-A87E-48F0-8343-FD7581650624}" srcOrd="0" destOrd="0" presId="urn:microsoft.com/office/officeart/2005/8/layout/hList7"/>
    <dgm:cxn modelId="{99DB1C45-2161-4BD7-B7CB-C93CA2D2696D}" type="presOf" srcId="{4848441C-7EA4-4254-8576-0EE6776F41E3}" destId="{5E3BBB5F-4578-4BCF-9327-5DAD6E41A95C}" srcOrd="0" destOrd="3" presId="urn:microsoft.com/office/officeart/2005/8/layout/hList7"/>
    <dgm:cxn modelId="{FA21214A-3B98-4D2B-A8DA-7F1D303843C3}" type="presOf" srcId="{EBA8FF4B-2D26-474F-85AC-CD25ACFE56BF}" destId="{E87A05F9-7FCC-4F7B-B281-761D15F6E2A2}" srcOrd="0" destOrd="0" presId="urn:microsoft.com/office/officeart/2005/8/layout/hList7"/>
    <dgm:cxn modelId="{F67D724E-27A8-49EA-B140-22F8B2FEAC9B}" srcId="{7716AA2C-BF87-4989-958D-F640ACA219F7}" destId="{590E9976-5534-4AB7-9B5A-7EE4CD7C43EA}" srcOrd="3" destOrd="0" parTransId="{E7FBB815-8070-493B-8E6E-3B88BDE7FF49}" sibTransId="{EBA8FF4B-2D26-474F-85AC-CD25ACFE56BF}"/>
    <dgm:cxn modelId="{82B1256F-F273-4D17-833B-8127EE35BB44}" type="presOf" srcId="{4848441C-7EA4-4254-8576-0EE6776F41E3}" destId="{BF666C45-01D6-41D9-911D-9134342312C4}" srcOrd="1" destOrd="3" presId="urn:microsoft.com/office/officeart/2005/8/layout/hList7"/>
    <dgm:cxn modelId="{F63F0C77-1622-494F-BF2B-D6AA5E13F812}" type="presOf" srcId="{557D62A1-E669-45FD-9E4E-0C44687DE3A2}" destId="{BF666C45-01D6-41D9-911D-9134342312C4}" srcOrd="1" destOrd="2" presId="urn:microsoft.com/office/officeart/2005/8/layout/hList7"/>
    <dgm:cxn modelId="{B14FDE7D-0DC4-4362-8291-C69203BEE6E3}" type="presOf" srcId="{0FD12135-7F19-4270-8FA5-9AB204524D2C}" destId="{B237E7AB-1F73-4825-B6D8-3E276DD244D4}" srcOrd="0" destOrd="2" presId="urn:microsoft.com/office/officeart/2005/8/layout/hList7"/>
    <dgm:cxn modelId="{FE031983-9E63-4C20-8001-9FD5AD454E28}" type="presOf" srcId="{1C964EF2-7A07-40A4-B01D-C0170BAFDB90}" destId="{C11CB0AF-395A-4833-9FC3-9251A9CD1E5C}" srcOrd="0" destOrd="2" presId="urn:microsoft.com/office/officeart/2005/8/layout/hList7"/>
    <dgm:cxn modelId="{74DC9A85-1819-4B9E-8972-AB5B00296CE3}" type="presOf" srcId="{0FD12135-7F19-4270-8FA5-9AB204524D2C}" destId="{025CAF3F-7F23-4E87-A738-BCB3E95783E9}" srcOrd="1" destOrd="2" presId="urn:microsoft.com/office/officeart/2005/8/layout/hList7"/>
    <dgm:cxn modelId="{DC2E758B-8466-4EB7-BD44-7BA4F4A87D33}" srcId="{38931129-BA27-4395-AE91-88FAE7AAFE3A}" destId="{1C964EF2-7A07-40A4-B01D-C0170BAFDB90}" srcOrd="1" destOrd="0" parTransId="{2A85E5DF-995D-4753-8849-188347ECADF5}" sibTransId="{9C49574F-8F3D-440E-B433-1A67C3326A84}"/>
    <dgm:cxn modelId="{6F0A0F8C-3306-44A0-8140-E81060A3FBD8}" type="presOf" srcId="{81A280D1-0BAC-4B34-938F-4686E091ECF9}" destId="{C06389FB-C440-4F16-9003-5839DB679572}" srcOrd="0" destOrd="2" presId="urn:microsoft.com/office/officeart/2005/8/layout/hList7"/>
    <dgm:cxn modelId="{85A09E8F-2746-4D99-BE88-7D25C19DA402}" type="presOf" srcId="{590E9976-5534-4AB7-9B5A-7EE4CD7C43EA}" destId="{C06389FB-C440-4F16-9003-5839DB679572}" srcOrd="0" destOrd="0" presId="urn:microsoft.com/office/officeart/2005/8/layout/hList7"/>
    <dgm:cxn modelId="{A8184395-0D41-4AF9-9939-DC24461915B2}" type="presOf" srcId="{44FB6650-4F14-4660-888B-E2015CAF0FE4}" destId="{5E3BBB5F-4578-4BCF-9327-5DAD6E41A95C}" srcOrd="0" destOrd="1" presId="urn:microsoft.com/office/officeart/2005/8/layout/hList7"/>
    <dgm:cxn modelId="{D95A7098-406D-4F86-8364-AC23F388F278}" type="presOf" srcId="{59A6D0C6-2D34-4F5A-9708-A1B9E1479539}" destId="{996BE27A-D5C2-4A81-AB3F-DB6E8B2FDDE2}" srcOrd="1" destOrd="1" presId="urn:microsoft.com/office/officeart/2005/8/layout/hList7"/>
    <dgm:cxn modelId="{9F986C9E-3BF2-4FC4-8EBA-D491BF139A45}" type="presOf" srcId="{49BF9FE5-73C7-416F-9038-23369CA127AC}" destId="{B237E7AB-1F73-4825-B6D8-3E276DD244D4}" srcOrd="0" destOrd="3" presId="urn:microsoft.com/office/officeart/2005/8/layout/hList7"/>
    <dgm:cxn modelId="{008D75A0-9800-4E5C-A6F2-1F645217BE8A}" type="presOf" srcId="{B27FADBD-F50B-4718-BE89-EBBA3B093497}" destId="{F1CE50E7-D96E-4E37-AC30-49EBB1FEF895}" srcOrd="0" destOrd="0" presId="urn:microsoft.com/office/officeart/2005/8/layout/hList7"/>
    <dgm:cxn modelId="{7793B9A0-2C21-4811-98F3-DFC0F7809523}" srcId="{6DCBA1C7-91C8-475D-AC43-E467CF49A1A8}" destId="{44FB6650-4F14-4660-888B-E2015CAF0FE4}" srcOrd="0" destOrd="0" parTransId="{E6442B8A-853D-496A-95A7-2DCCA7CD43FB}" sibTransId="{417C543F-1536-4184-967D-A8235D0E6710}"/>
    <dgm:cxn modelId="{B636BFA1-73E8-4A13-96F3-9B0C076251B8}" srcId="{590E9976-5534-4AB7-9B5A-7EE4CD7C43EA}" destId="{76FCCB01-80EA-4753-88E5-B6B67C0AD8D2}" srcOrd="0" destOrd="0" parTransId="{FF176327-3D8A-4224-A018-581F54BF0928}" sibTransId="{CFC15D40-427A-4FD6-9F61-557321B7CCA9}"/>
    <dgm:cxn modelId="{BFFC06AA-1B64-4815-AF56-7C59DE1C8971}" type="presOf" srcId="{6DCBA1C7-91C8-475D-AC43-E467CF49A1A8}" destId="{5E3BBB5F-4578-4BCF-9327-5DAD6E41A95C}" srcOrd="0" destOrd="0" presId="urn:microsoft.com/office/officeart/2005/8/layout/hList7"/>
    <dgm:cxn modelId="{9AC209AE-4ABC-441B-A81A-4A31474E8642}" srcId="{7716AA2C-BF87-4989-958D-F640ACA219F7}" destId="{B27FADBD-F50B-4718-BE89-EBBA3B093497}" srcOrd="4" destOrd="0" parTransId="{D347FD39-8EFB-46A7-B876-E73ECDF7C223}" sibTransId="{E4FA1C8C-7C03-4A5F-90A0-4C15D8EF50DD}"/>
    <dgm:cxn modelId="{18A426B7-7E7B-4489-B8F5-63481CE3E703}" srcId="{7716AA2C-BF87-4989-958D-F640ACA219F7}" destId="{38931129-BA27-4395-AE91-88FAE7AAFE3A}" srcOrd="2" destOrd="0" parTransId="{E508D517-0A27-4FBF-9069-E1AA0F506E05}" sibTransId="{4289A04D-F9EB-4A10-A6F6-3C3152071950}"/>
    <dgm:cxn modelId="{5DA5D1BD-F857-40A8-890E-BF5E0F33AA7D}" type="presOf" srcId="{B08B6EF6-D675-40C6-8E05-5C688D223289}" destId="{025CAF3F-7F23-4E87-A738-BCB3E95783E9}" srcOrd="1" destOrd="1" presId="urn:microsoft.com/office/officeart/2005/8/layout/hList7"/>
    <dgm:cxn modelId="{B4FF7ABE-0F0C-4CBE-B539-816740864D8C}" type="presOf" srcId="{76FCCB01-80EA-4753-88E5-B6B67C0AD8D2}" destId="{C06389FB-C440-4F16-9003-5839DB679572}" srcOrd="0" destOrd="1" presId="urn:microsoft.com/office/officeart/2005/8/layout/hList7"/>
    <dgm:cxn modelId="{C9BFFABE-6E4D-4C21-A579-76C60DCCAF0D}" type="presOf" srcId="{38931129-BA27-4395-AE91-88FAE7AAFE3A}" destId="{C11CB0AF-395A-4833-9FC3-9251A9CD1E5C}" srcOrd="0" destOrd="0" presId="urn:microsoft.com/office/officeart/2005/8/layout/hList7"/>
    <dgm:cxn modelId="{2C1DFCBE-3879-4B52-8C3C-E22E194C793F}" type="presOf" srcId="{590E9976-5534-4AB7-9B5A-7EE4CD7C43EA}" destId="{F3077064-5185-4350-8FAD-4F6F37CBF5D3}" srcOrd="1" destOrd="0" presId="urn:microsoft.com/office/officeart/2005/8/layout/hList7"/>
    <dgm:cxn modelId="{9FF267C2-81F5-4E32-886D-58B89EFC92A1}" srcId="{C04862BB-E012-4AF9-B8D5-DFC8FFA7EDFE}" destId="{0FD12135-7F19-4270-8FA5-9AB204524D2C}" srcOrd="1" destOrd="0" parTransId="{E690CDAB-D007-41ED-A2C7-DEFC86764C4E}" sibTransId="{2C453AD1-1A7D-42B5-AFA3-3F2F2B500FDB}"/>
    <dgm:cxn modelId="{D139A3CF-C910-4B27-9B01-5CEC5B8C20D2}" srcId="{590E9976-5534-4AB7-9B5A-7EE4CD7C43EA}" destId="{81A280D1-0BAC-4B34-938F-4686E091ECF9}" srcOrd="1" destOrd="0" parTransId="{4BDED286-E35A-4E6D-A7D1-B4E3B95914F2}" sibTransId="{CA147DAA-DC19-4F5B-8EFD-A9C5CBF06A09}"/>
    <dgm:cxn modelId="{54A6A9D0-342D-489C-BAF9-AAAAAA25DC95}" srcId="{C04862BB-E012-4AF9-B8D5-DFC8FFA7EDFE}" destId="{B08B6EF6-D675-40C6-8E05-5C688D223289}" srcOrd="0" destOrd="0" parTransId="{80AA956E-3CA3-48E8-BBE5-00E6F062FBA5}" sibTransId="{4AC4FEE6-9E1B-40D6-9780-ED9905E4CB9A}"/>
    <dgm:cxn modelId="{9881E0D0-0B46-4662-97DF-B5D58660CF6B}" type="presOf" srcId="{6DCBA1C7-91C8-475D-AC43-E467CF49A1A8}" destId="{BF666C45-01D6-41D9-911D-9134342312C4}" srcOrd="1" destOrd="0" presId="urn:microsoft.com/office/officeart/2005/8/layout/hList7"/>
    <dgm:cxn modelId="{5CDCA0DA-1793-4DD6-B8F9-7614E78428D4}" srcId="{B27FADBD-F50B-4718-BE89-EBBA3B093497}" destId="{59A6D0C6-2D34-4F5A-9708-A1B9E1479539}" srcOrd="0" destOrd="0" parTransId="{49B0B245-CE32-4471-BB24-88ACB7AAF0D8}" sibTransId="{4A984031-782C-4C52-9BD9-73E807879158}"/>
    <dgm:cxn modelId="{BF1745E9-B9A4-41A2-BC86-B71F1E5F7530}" srcId="{6DCBA1C7-91C8-475D-AC43-E467CF49A1A8}" destId="{4848441C-7EA4-4254-8576-0EE6776F41E3}" srcOrd="2" destOrd="0" parTransId="{BE8E2C3F-85D2-44DB-AAAF-A7EADC402362}" sibTransId="{68E8B448-146D-4952-BB74-209C5154E916}"/>
    <dgm:cxn modelId="{DD26A6EA-3E9D-43EF-B536-FFD2EB0EF511}" type="presOf" srcId="{B08B6EF6-D675-40C6-8E05-5C688D223289}" destId="{B237E7AB-1F73-4825-B6D8-3E276DD244D4}" srcOrd="0" destOrd="1" presId="urn:microsoft.com/office/officeart/2005/8/layout/hList7"/>
    <dgm:cxn modelId="{DE58BFEB-084A-45CF-B4C7-D0B14463DCA4}" srcId="{6DCBA1C7-91C8-475D-AC43-E467CF49A1A8}" destId="{557D62A1-E669-45FD-9E4E-0C44687DE3A2}" srcOrd="1" destOrd="0" parTransId="{83B07742-08A5-491E-BA2A-14F218AE0383}" sibTransId="{20C354C4-D23C-4448-98F1-EED552B6C204}"/>
    <dgm:cxn modelId="{A64B21EE-7707-4028-B3F6-0B77A00AA6C9}" type="presOf" srcId="{557D62A1-E669-45FD-9E4E-0C44687DE3A2}" destId="{5E3BBB5F-4578-4BCF-9327-5DAD6E41A95C}" srcOrd="0" destOrd="2" presId="urn:microsoft.com/office/officeart/2005/8/layout/hList7"/>
    <dgm:cxn modelId="{CE45EFF5-04F4-49C7-A4A6-1EA79C5B5647}" srcId="{7716AA2C-BF87-4989-958D-F640ACA219F7}" destId="{6DCBA1C7-91C8-475D-AC43-E467CF49A1A8}" srcOrd="1" destOrd="0" parTransId="{83D15301-61E1-4C59-BAAE-ECDCE9CFB0BE}" sibTransId="{DD76880B-47E1-46AB-A94B-C74E57DF2CFF}"/>
    <dgm:cxn modelId="{86B4D1F8-FB62-4B28-946C-87D20570614D}" type="presOf" srcId="{49BF9FE5-73C7-416F-9038-23369CA127AC}" destId="{025CAF3F-7F23-4E87-A738-BCB3E95783E9}" srcOrd="1" destOrd="3" presId="urn:microsoft.com/office/officeart/2005/8/layout/hList7"/>
    <dgm:cxn modelId="{22EEE4FA-A907-45AF-AB6F-EE0BBDE4BA7F}" type="presOf" srcId="{59A6D0C6-2D34-4F5A-9708-A1B9E1479539}" destId="{F1CE50E7-D96E-4E37-AC30-49EBB1FEF895}" srcOrd="0" destOrd="1" presId="urn:microsoft.com/office/officeart/2005/8/layout/hList7"/>
    <dgm:cxn modelId="{1B3336FC-6ADD-4026-9E4C-E5CB103DBDDA}" type="presOf" srcId="{7716AA2C-BF87-4989-958D-F640ACA219F7}" destId="{F6D63FD4-2334-4E20-942E-AC1DFDE898C4}" srcOrd="0" destOrd="0" presId="urn:microsoft.com/office/officeart/2005/8/layout/hList7"/>
    <dgm:cxn modelId="{DA1FA77C-3037-421B-8DFA-2F91841D890D}" type="presParOf" srcId="{F6D63FD4-2334-4E20-942E-AC1DFDE898C4}" destId="{2EA4386D-DB01-4290-9573-539112710B2F}" srcOrd="0" destOrd="0" presId="urn:microsoft.com/office/officeart/2005/8/layout/hList7"/>
    <dgm:cxn modelId="{DBA64FAC-C1D1-4824-A49C-9D746771D88E}" type="presParOf" srcId="{F6D63FD4-2334-4E20-942E-AC1DFDE898C4}" destId="{AD9AA07A-9953-4519-A160-BD4B08A71D5E}" srcOrd="1" destOrd="0" presId="urn:microsoft.com/office/officeart/2005/8/layout/hList7"/>
    <dgm:cxn modelId="{25336255-1362-47BD-902A-E05E9AE6D33C}" type="presParOf" srcId="{AD9AA07A-9953-4519-A160-BD4B08A71D5E}" destId="{17E8B15E-E244-4A38-8512-72B842A37F58}" srcOrd="0" destOrd="0" presId="urn:microsoft.com/office/officeart/2005/8/layout/hList7"/>
    <dgm:cxn modelId="{7D7CC62A-B33F-4FF3-BB9A-707251CAA772}" type="presParOf" srcId="{17E8B15E-E244-4A38-8512-72B842A37F58}" destId="{B237E7AB-1F73-4825-B6D8-3E276DD244D4}" srcOrd="0" destOrd="0" presId="urn:microsoft.com/office/officeart/2005/8/layout/hList7"/>
    <dgm:cxn modelId="{05DCD2CE-BD4F-429F-8016-68DBA93BC5C9}" type="presParOf" srcId="{17E8B15E-E244-4A38-8512-72B842A37F58}" destId="{025CAF3F-7F23-4E87-A738-BCB3E95783E9}" srcOrd="1" destOrd="0" presId="urn:microsoft.com/office/officeart/2005/8/layout/hList7"/>
    <dgm:cxn modelId="{73B80B78-29D6-48C9-B47F-8BF47D8DBB41}" type="presParOf" srcId="{17E8B15E-E244-4A38-8512-72B842A37F58}" destId="{A96C889E-EF65-43B0-ACB9-B48BD12D762A}" srcOrd="2" destOrd="0" presId="urn:microsoft.com/office/officeart/2005/8/layout/hList7"/>
    <dgm:cxn modelId="{0A6EE4DF-A181-4DA6-985E-5B18E0BE5139}" type="presParOf" srcId="{17E8B15E-E244-4A38-8512-72B842A37F58}" destId="{496B3804-CCE3-4C93-9761-12941AB13410}" srcOrd="3" destOrd="0" presId="urn:microsoft.com/office/officeart/2005/8/layout/hList7"/>
    <dgm:cxn modelId="{1D05E687-E072-434C-97D7-D1403AF351DC}" type="presParOf" srcId="{AD9AA07A-9953-4519-A160-BD4B08A71D5E}" destId="{D7FB0BB2-A87E-48F0-8343-FD7581650624}" srcOrd="1" destOrd="0" presId="urn:microsoft.com/office/officeart/2005/8/layout/hList7"/>
    <dgm:cxn modelId="{2AFED699-3200-4A4F-A61B-3011A6BA328A}" type="presParOf" srcId="{AD9AA07A-9953-4519-A160-BD4B08A71D5E}" destId="{BEA13F0B-7E35-4413-9D09-E047F5978885}" srcOrd="2" destOrd="0" presId="urn:microsoft.com/office/officeart/2005/8/layout/hList7"/>
    <dgm:cxn modelId="{28594293-07DD-48D2-825E-77410B756219}" type="presParOf" srcId="{BEA13F0B-7E35-4413-9D09-E047F5978885}" destId="{5E3BBB5F-4578-4BCF-9327-5DAD6E41A95C}" srcOrd="0" destOrd="0" presId="urn:microsoft.com/office/officeart/2005/8/layout/hList7"/>
    <dgm:cxn modelId="{91B01CC7-16A6-4621-8123-932A77FB8C13}" type="presParOf" srcId="{BEA13F0B-7E35-4413-9D09-E047F5978885}" destId="{BF666C45-01D6-41D9-911D-9134342312C4}" srcOrd="1" destOrd="0" presId="urn:microsoft.com/office/officeart/2005/8/layout/hList7"/>
    <dgm:cxn modelId="{9926E71B-3495-4FD3-AE2E-5496B3D609C6}" type="presParOf" srcId="{BEA13F0B-7E35-4413-9D09-E047F5978885}" destId="{3ECB9DE0-FCA0-465F-94A8-A5E70F296DCD}" srcOrd="2" destOrd="0" presId="urn:microsoft.com/office/officeart/2005/8/layout/hList7"/>
    <dgm:cxn modelId="{3FC3D4B7-4638-4A91-85FD-39047CA9BD20}" type="presParOf" srcId="{BEA13F0B-7E35-4413-9D09-E047F5978885}" destId="{096093FC-1F2B-462E-94C1-E6B7F7AFBEFC}" srcOrd="3" destOrd="0" presId="urn:microsoft.com/office/officeart/2005/8/layout/hList7"/>
    <dgm:cxn modelId="{01FADE58-5451-4FCE-8DF4-50467D3BF370}" type="presParOf" srcId="{AD9AA07A-9953-4519-A160-BD4B08A71D5E}" destId="{24C7FDAC-C1F8-48F8-81F8-D7ACACB4D841}" srcOrd="3" destOrd="0" presId="urn:microsoft.com/office/officeart/2005/8/layout/hList7"/>
    <dgm:cxn modelId="{77E1BBD9-85ED-4DA2-8161-CE8AF74E5BDF}" type="presParOf" srcId="{AD9AA07A-9953-4519-A160-BD4B08A71D5E}" destId="{7874F963-3512-41D3-AFAD-278B401A3B91}" srcOrd="4" destOrd="0" presId="urn:microsoft.com/office/officeart/2005/8/layout/hList7"/>
    <dgm:cxn modelId="{773736E3-3A1F-4E38-A321-6E39AAC1F230}" type="presParOf" srcId="{7874F963-3512-41D3-AFAD-278B401A3B91}" destId="{C11CB0AF-395A-4833-9FC3-9251A9CD1E5C}" srcOrd="0" destOrd="0" presId="urn:microsoft.com/office/officeart/2005/8/layout/hList7"/>
    <dgm:cxn modelId="{5D89AEC1-4A29-4CE9-8933-089D06C8FD24}" type="presParOf" srcId="{7874F963-3512-41D3-AFAD-278B401A3B91}" destId="{8913E450-8B1B-4489-8F54-C304704848A1}" srcOrd="1" destOrd="0" presId="urn:microsoft.com/office/officeart/2005/8/layout/hList7"/>
    <dgm:cxn modelId="{0B7775E3-2020-4A78-BAD1-BA51EB96EED2}" type="presParOf" srcId="{7874F963-3512-41D3-AFAD-278B401A3B91}" destId="{47DF1DE8-A096-4D29-A194-609BD6EE0D44}" srcOrd="2" destOrd="0" presId="urn:microsoft.com/office/officeart/2005/8/layout/hList7"/>
    <dgm:cxn modelId="{EC97129B-957D-4E41-B0A1-7F72AC4D1D4E}" type="presParOf" srcId="{7874F963-3512-41D3-AFAD-278B401A3B91}" destId="{4E9B6A3F-6541-4CCB-8AD1-23334E609DB7}" srcOrd="3" destOrd="0" presId="urn:microsoft.com/office/officeart/2005/8/layout/hList7"/>
    <dgm:cxn modelId="{8E8EAA11-0C2B-492D-B40A-5CFFF5ED175F}" type="presParOf" srcId="{AD9AA07A-9953-4519-A160-BD4B08A71D5E}" destId="{CC4F4C2A-9A65-449F-ACF7-3B26B816F8F7}" srcOrd="5" destOrd="0" presId="urn:microsoft.com/office/officeart/2005/8/layout/hList7"/>
    <dgm:cxn modelId="{0E1408DD-1306-442D-AEFE-9F605D6983C4}" type="presParOf" srcId="{AD9AA07A-9953-4519-A160-BD4B08A71D5E}" destId="{2CDC626E-DA28-48B5-9752-D052F2F74795}" srcOrd="6" destOrd="0" presId="urn:microsoft.com/office/officeart/2005/8/layout/hList7"/>
    <dgm:cxn modelId="{431B9BC3-88EC-49E9-ACCB-B70CF0ED4782}" type="presParOf" srcId="{2CDC626E-DA28-48B5-9752-D052F2F74795}" destId="{C06389FB-C440-4F16-9003-5839DB679572}" srcOrd="0" destOrd="0" presId="urn:microsoft.com/office/officeart/2005/8/layout/hList7"/>
    <dgm:cxn modelId="{0924D050-EDCD-4112-9458-CE9ECA9E6941}" type="presParOf" srcId="{2CDC626E-DA28-48B5-9752-D052F2F74795}" destId="{F3077064-5185-4350-8FAD-4F6F37CBF5D3}" srcOrd="1" destOrd="0" presId="urn:microsoft.com/office/officeart/2005/8/layout/hList7"/>
    <dgm:cxn modelId="{0BE282DF-DDD1-4852-9B34-234C3E3FE8A0}" type="presParOf" srcId="{2CDC626E-DA28-48B5-9752-D052F2F74795}" destId="{4FFAA000-9BA8-4DC0-ADBA-55A2DD7CCEB2}" srcOrd="2" destOrd="0" presId="urn:microsoft.com/office/officeart/2005/8/layout/hList7"/>
    <dgm:cxn modelId="{4BB75707-0061-4B49-9A9F-3DEE127788A8}" type="presParOf" srcId="{2CDC626E-DA28-48B5-9752-D052F2F74795}" destId="{E6EDC2F5-23C9-44BC-9452-49FDF7960432}" srcOrd="3" destOrd="0" presId="urn:microsoft.com/office/officeart/2005/8/layout/hList7"/>
    <dgm:cxn modelId="{29D84E14-9C35-4850-AC16-216FB3FD8F54}" type="presParOf" srcId="{AD9AA07A-9953-4519-A160-BD4B08A71D5E}" destId="{E87A05F9-7FCC-4F7B-B281-761D15F6E2A2}" srcOrd="7" destOrd="0" presId="urn:microsoft.com/office/officeart/2005/8/layout/hList7"/>
    <dgm:cxn modelId="{3F5BADE4-DFDC-4593-8373-76F84AA034E6}" type="presParOf" srcId="{AD9AA07A-9953-4519-A160-BD4B08A71D5E}" destId="{27ECA30B-B564-4E7D-9007-367A0EE4201A}" srcOrd="8" destOrd="0" presId="urn:microsoft.com/office/officeart/2005/8/layout/hList7"/>
    <dgm:cxn modelId="{72D9E8EF-ED8A-441E-A886-E3DB19168BB8}" type="presParOf" srcId="{27ECA30B-B564-4E7D-9007-367A0EE4201A}" destId="{F1CE50E7-D96E-4E37-AC30-49EBB1FEF895}" srcOrd="0" destOrd="0" presId="urn:microsoft.com/office/officeart/2005/8/layout/hList7"/>
    <dgm:cxn modelId="{F8081A72-8ED9-4F29-8FCE-C9D80A29AE8D}" type="presParOf" srcId="{27ECA30B-B564-4E7D-9007-367A0EE4201A}" destId="{996BE27A-D5C2-4A81-AB3F-DB6E8B2FDDE2}" srcOrd="1" destOrd="0" presId="urn:microsoft.com/office/officeart/2005/8/layout/hList7"/>
    <dgm:cxn modelId="{603FB9E5-3D0B-4625-BE01-D69D64E516D2}" type="presParOf" srcId="{27ECA30B-B564-4E7D-9007-367A0EE4201A}" destId="{A7A65448-49D1-4BAE-88A8-B18E68588ACD}" srcOrd="2" destOrd="0" presId="urn:microsoft.com/office/officeart/2005/8/layout/hList7"/>
    <dgm:cxn modelId="{3D8B0D22-4745-42E0-9A70-7168FBB73952}" type="presParOf" srcId="{27ECA30B-B564-4E7D-9007-367A0EE4201A}" destId="{150C4F7E-180B-4048-A456-6EF35B8F9F06}"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37E7AB-1F73-4825-B6D8-3E276DD244D4}">
      <dsp:nvSpPr>
        <dsp:cNvPr id="0" name=""/>
        <dsp:cNvSpPr/>
      </dsp:nvSpPr>
      <dsp:spPr>
        <a:xfrm>
          <a:off x="0"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Technical Support</a:t>
          </a:r>
        </a:p>
        <a:p>
          <a:pPr marL="114300" lvl="1" indent="-114300" algn="l" defTabSz="622300">
            <a:lnSpc>
              <a:spcPct val="90000"/>
            </a:lnSpc>
            <a:spcBef>
              <a:spcPct val="0"/>
            </a:spcBef>
            <a:spcAft>
              <a:spcPct val="15000"/>
            </a:spcAft>
            <a:buChar char="•"/>
          </a:pPr>
          <a:r>
            <a:rPr lang="en-US" sz="1400" kern="1200"/>
            <a:t>Product questions</a:t>
          </a:r>
        </a:p>
        <a:p>
          <a:pPr marL="114300" lvl="1" indent="-114300" algn="l" defTabSz="622300">
            <a:lnSpc>
              <a:spcPct val="90000"/>
            </a:lnSpc>
            <a:spcBef>
              <a:spcPct val="0"/>
            </a:spcBef>
            <a:spcAft>
              <a:spcPct val="15000"/>
            </a:spcAft>
            <a:buChar char="•"/>
          </a:pPr>
          <a:r>
            <a:rPr lang="en-US" sz="1400" kern="1200"/>
            <a:t>General support</a:t>
          </a:r>
        </a:p>
        <a:p>
          <a:pPr marL="114300" lvl="1" indent="-114300" algn="l" defTabSz="622300">
            <a:lnSpc>
              <a:spcPct val="90000"/>
            </a:lnSpc>
            <a:spcBef>
              <a:spcPct val="0"/>
            </a:spcBef>
            <a:spcAft>
              <a:spcPct val="15000"/>
            </a:spcAft>
            <a:buChar char="•"/>
          </a:pPr>
          <a:r>
            <a:rPr lang="en-US" sz="1400" kern="1200"/>
            <a:t>508-647-7000</a:t>
          </a:r>
        </a:p>
      </dsp:txBody>
      <dsp:txXfrm>
        <a:off x="0" y="1859280"/>
        <a:ext cx="2103437" cy="1859280"/>
      </dsp:txXfrm>
    </dsp:sp>
    <dsp:sp modelId="{496B3804-CCE3-4C93-9761-12941AB13410}">
      <dsp:nvSpPr>
        <dsp:cNvPr id="0" name=""/>
        <dsp:cNvSpPr/>
      </dsp:nvSpPr>
      <dsp:spPr>
        <a:xfrm>
          <a:off x="277793" y="278892"/>
          <a:ext cx="1547850" cy="15478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0000" r="-30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3BBB5F-4578-4BCF-9327-5DAD6E41A95C}">
      <dsp:nvSpPr>
        <dsp:cNvPr id="0" name=""/>
        <dsp:cNvSpPr/>
      </dsp:nvSpPr>
      <dsp:spPr>
        <a:xfrm>
          <a:off x="2166540"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Application Engineering</a:t>
          </a:r>
        </a:p>
        <a:p>
          <a:pPr marL="114300" lvl="1" indent="-114300" algn="l" defTabSz="622300">
            <a:lnSpc>
              <a:spcPct val="90000"/>
            </a:lnSpc>
            <a:spcBef>
              <a:spcPct val="0"/>
            </a:spcBef>
            <a:spcAft>
              <a:spcPct val="15000"/>
            </a:spcAft>
            <a:buChar char="•"/>
          </a:pPr>
          <a:r>
            <a:rPr lang="en-US" sz="1400" kern="1200"/>
            <a:t>Product/Capability demonstrations</a:t>
          </a:r>
        </a:p>
        <a:p>
          <a:pPr marL="114300" lvl="1" indent="-114300" algn="l" defTabSz="622300">
            <a:lnSpc>
              <a:spcPct val="90000"/>
            </a:lnSpc>
            <a:spcBef>
              <a:spcPct val="0"/>
            </a:spcBef>
            <a:spcAft>
              <a:spcPct val="15000"/>
            </a:spcAft>
            <a:buChar char="•"/>
          </a:pPr>
          <a:r>
            <a:rPr lang="en-US" sz="1400" kern="1200"/>
            <a:t>Lunch-&amp;-Learns, Workshops, WebEx’s, etc.</a:t>
          </a:r>
        </a:p>
        <a:p>
          <a:pPr marL="114300" lvl="1" indent="-114300" algn="l" defTabSz="622300">
            <a:lnSpc>
              <a:spcPct val="90000"/>
            </a:lnSpc>
            <a:spcBef>
              <a:spcPct val="0"/>
            </a:spcBef>
            <a:spcAft>
              <a:spcPct val="15000"/>
            </a:spcAft>
            <a:buChar char="•"/>
          </a:pPr>
          <a:r>
            <a:rPr lang="en-US" sz="1400" kern="1200" dirty="0"/>
            <a:t>Evaluation support</a:t>
          </a:r>
        </a:p>
      </dsp:txBody>
      <dsp:txXfrm>
        <a:off x="2166540" y="1859280"/>
        <a:ext cx="2103437" cy="1859280"/>
      </dsp:txXfrm>
    </dsp:sp>
    <dsp:sp modelId="{096093FC-1F2B-462E-94C1-E6B7F7AFBEFC}">
      <dsp:nvSpPr>
        <dsp:cNvPr id="0" name=""/>
        <dsp:cNvSpPr/>
      </dsp:nvSpPr>
      <dsp:spPr>
        <a:xfrm>
          <a:off x="2444334" y="278892"/>
          <a:ext cx="1547850" cy="1547850"/>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3000" r="-23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1CB0AF-395A-4833-9FC3-9251A9CD1E5C}">
      <dsp:nvSpPr>
        <dsp:cNvPr id="0" name=""/>
        <dsp:cNvSpPr/>
      </dsp:nvSpPr>
      <dsp:spPr>
        <a:xfrm>
          <a:off x="4333081"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Pilot Engineering</a:t>
          </a:r>
        </a:p>
        <a:p>
          <a:pPr marL="114300" lvl="1" indent="-114300" algn="l" defTabSz="622300">
            <a:lnSpc>
              <a:spcPct val="90000"/>
            </a:lnSpc>
            <a:spcBef>
              <a:spcPct val="0"/>
            </a:spcBef>
            <a:spcAft>
              <a:spcPct val="15000"/>
            </a:spcAft>
            <a:buChar char="•"/>
          </a:pPr>
          <a:r>
            <a:rPr lang="en-US" sz="1400" kern="1200"/>
            <a:t>Complimentary, guided support for adoption of new tools/processes</a:t>
          </a:r>
        </a:p>
        <a:p>
          <a:pPr marL="114300" lvl="1" indent="-114300" algn="l" defTabSz="622300">
            <a:lnSpc>
              <a:spcPct val="90000"/>
            </a:lnSpc>
            <a:spcBef>
              <a:spcPct val="0"/>
            </a:spcBef>
            <a:spcAft>
              <a:spcPct val="15000"/>
            </a:spcAft>
            <a:buChar char="•"/>
          </a:pPr>
          <a:r>
            <a:rPr lang="en-US" sz="1400" kern="1200" dirty="0"/>
            <a:t>Deep engagement evaluations/</a:t>
          </a:r>
          <a:br>
            <a:rPr lang="en-US" sz="1400" kern="1200" dirty="0"/>
          </a:br>
          <a:r>
            <a:rPr lang="en-US" sz="1400" kern="1200" dirty="0"/>
            <a:t>demonstrations</a:t>
          </a:r>
        </a:p>
      </dsp:txBody>
      <dsp:txXfrm>
        <a:off x="4333081" y="1859280"/>
        <a:ext cx="2103437" cy="1859280"/>
      </dsp:txXfrm>
    </dsp:sp>
    <dsp:sp modelId="{4E9B6A3F-6541-4CCB-8AD1-23334E609DB7}">
      <dsp:nvSpPr>
        <dsp:cNvPr id="0" name=""/>
        <dsp:cNvSpPr/>
      </dsp:nvSpPr>
      <dsp:spPr>
        <a:xfrm>
          <a:off x="4610874" y="278892"/>
          <a:ext cx="1547850" cy="1547850"/>
        </a:xfrm>
        <a:prstGeom prst="ellipse">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t="-10000" b="-10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6389FB-C440-4F16-9003-5839DB679572}">
      <dsp:nvSpPr>
        <dsp:cNvPr id="0" name=""/>
        <dsp:cNvSpPr/>
      </dsp:nvSpPr>
      <dsp:spPr>
        <a:xfrm>
          <a:off x="6499621"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Training</a:t>
          </a:r>
        </a:p>
        <a:p>
          <a:pPr marL="114300" lvl="1" indent="-114300" algn="l" defTabSz="622300">
            <a:lnSpc>
              <a:spcPct val="90000"/>
            </a:lnSpc>
            <a:spcBef>
              <a:spcPct val="0"/>
            </a:spcBef>
            <a:spcAft>
              <a:spcPct val="15000"/>
            </a:spcAft>
            <a:buChar char="•"/>
          </a:pPr>
          <a:r>
            <a:rPr lang="en-US" sz="1400" kern="1200"/>
            <a:t>Paid training on specific tools and/or processes</a:t>
          </a:r>
        </a:p>
        <a:p>
          <a:pPr marL="114300" lvl="1" indent="-114300" algn="l" defTabSz="622300">
            <a:lnSpc>
              <a:spcPct val="90000"/>
            </a:lnSpc>
            <a:spcBef>
              <a:spcPct val="0"/>
            </a:spcBef>
            <a:spcAft>
              <a:spcPct val="15000"/>
            </a:spcAft>
            <a:buChar char="•"/>
          </a:pPr>
          <a:r>
            <a:rPr lang="en-US" sz="1400" kern="1200"/>
            <a:t>On-site, web-based instructor lead, &amp; self-paced online</a:t>
          </a:r>
        </a:p>
      </dsp:txBody>
      <dsp:txXfrm>
        <a:off x="6499621" y="1859280"/>
        <a:ext cx="2103437" cy="1859280"/>
      </dsp:txXfrm>
    </dsp:sp>
    <dsp:sp modelId="{E6EDC2F5-23C9-44BC-9452-49FDF7960432}">
      <dsp:nvSpPr>
        <dsp:cNvPr id="0" name=""/>
        <dsp:cNvSpPr/>
      </dsp:nvSpPr>
      <dsp:spPr>
        <a:xfrm>
          <a:off x="6777415" y="278892"/>
          <a:ext cx="1547850" cy="1547850"/>
        </a:xfrm>
        <a:prstGeom prst="ellipse">
          <a:avLst/>
        </a:prstGeom>
        <a:blipFill>
          <a:blip xmlns:r="http://schemas.openxmlformats.org/officeDocument/2006/relationships"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l="-24000" r="-24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CE50E7-D96E-4E37-AC30-49EBB1FEF895}">
      <dsp:nvSpPr>
        <dsp:cNvPr id="0" name=""/>
        <dsp:cNvSpPr/>
      </dsp:nvSpPr>
      <dsp:spPr>
        <a:xfrm>
          <a:off x="8666162" y="0"/>
          <a:ext cx="2103437" cy="4648200"/>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1">
          <a:noAutofit/>
        </a:bodyPr>
        <a:lstStyle/>
        <a:p>
          <a:pPr marL="0" lvl="0" indent="0" algn="l" defTabSz="800100">
            <a:lnSpc>
              <a:spcPct val="90000"/>
            </a:lnSpc>
            <a:spcBef>
              <a:spcPct val="0"/>
            </a:spcBef>
            <a:spcAft>
              <a:spcPct val="35000"/>
            </a:spcAft>
            <a:buNone/>
          </a:pPr>
          <a:r>
            <a:rPr lang="en-US" sz="1800" b="1" kern="1200"/>
            <a:t>Consulting</a:t>
          </a:r>
        </a:p>
        <a:p>
          <a:pPr marL="114300" lvl="1" indent="-114300" algn="l" defTabSz="622300">
            <a:lnSpc>
              <a:spcPct val="90000"/>
            </a:lnSpc>
            <a:spcBef>
              <a:spcPct val="0"/>
            </a:spcBef>
            <a:spcAft>
              <a:spcPct val="15000"/>
            </a:spcAft>
            <a:buChar char="•"/>
          </a:pPr>
          <a:r>
            <a:rPr lang="en-US" sz="1400" kern="1200"/>
            <a:t>Paid engagements (custom targets, tool customization, advisory services)</a:t>
          </a:r>
        </a:p>
      </dsp:txBody>
      <dsp:txXfrm>
        <a:off x="8666162" y="1859280"/>
        <a:ext cx="2103437" cy="1859280"/>
      </dsp:txXfrm>
    </dsp:sp>
    <dsp:sp modelId="{150C4F7E-180B-4048-A456-6EF35B8F9F06}">
      <dsp:nvSpPr>
        <dsp:cNvPr id="0" name=""/>
        <dsp:cNvSpPr/>
      </dsp:nvSpPr>
      <dsp:spPr>
        <a:xfrm>
          <a:off x="8943955" y="278892"/>
          <a:ext cx="1547850" cy="1547850"/>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l="-25000" r="-25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A4386D-DB01-4290-9573-539112710B2F}">
      <dsp:nvSpPr>
        <dsp:cNvPr id="0" name=""/>
        <dsp:cNvSpPr/>
      </dsp:nvSpPr>
      <dsp:spPr>
        <a:xfrm>
          <a:off x="430784" y="3860780"/>
          <a:ext cx="9908032" cy="697230"/>
        </a:xfrm>
        <a:prstGeom prst="leftRightArrow">
          <a:avLst/>
        </a:prstGeom>
        <a:solidFill>
          <a:schemeClr val="dk2">
            <a:tint val="60000"/>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5/25/2023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5/25/2023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asa.gov/centers/ivv/pdf/398308main_Value%20Report%20Final.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https://www.nasa.gov/centers/ivv/pdf/398308main_Value%20Report%20Final.pdf</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547462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natural way to solve an engineering problem. First research and state requirements, then we have a meeting to make sure that we’re all on the same page. We break the huddle, separate into teams, and each team builds its subsystem. Then we combine the subsystems in a prototype and test it.</a:t>
            </a:r>
          </a:p>
          <a:p>
            <a:r>
              <a:rPr lang="en-US" dirty="0"/>
              <a:t>But there are some problems with this plan.</a:t>
            </a:r>
          </a:p>
          <a:p>
            <a:r>
              <a:rPr lang="en-US" dirty="0"/>
              <a:t>It’s difficult for engineers to compare their design to the specifications because they are not integrated with the design process. The model and requirements are disconnected, so it can be challenging to recognize whether the current design still satisfies the requirements.</a:t>
            </a:r>
          </a:p>
          <a:p>
            <a:r>
              <a:rPr lang="en-US" dirty="0"/>
              <a:t>Since the teams are more or less siloed and much of the testing happens near the end of the process, there are many opportunities for defects to appear. Prototypes are costly. Using domain-specific modeling environments precludes system-level simulations, so these tests have to wait until the prototyping stage.</a:t>
            </a:r>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64239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crash, triggered by the ground crew, was attributed to an overflow. The controls software on Ariane 5 was recycled from the smaller Ariane 4. Its rocket motor actuators had a larger range of motion. Physical signal inputs, no longer constrained to the bounds that applied to the smaller rocket, caused an overflow on the controller.</a:t>
            </a:r>
          </a:p>
          <a:p>
            <a:r>
              <a:rPr lang="en-US" dirty="0"/>
              <a:t>The Ariane 5 inherited requirements from its predecessor. The design process followed the path: Requirements -&gt; Model -&gt; Test/Integrate/Build. Finally, long after modeling and testing, a change was made to the hardware. Had this change been evaluated in a model that also served as an executable set of requirements, this failure mode may have been found before flight. </a:t>
            </a:r>
          </a:p>
          <a:p>
            <a:r>
              <a:rPr lang="en-US" dirty="0"/>
              <a:t>MBD allows modeling of not just the physical system, but also logic (like the controls algorithm) and fixed-point behavior.</a:t>
            </a:r>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841841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failure resulted in a loss of more than US$370 million.</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243863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quadcopter demo, explain how Simulink facilitates model-based design</a:t>
            </a:r>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424882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rare that the first design is the best one. Design is normally an iterative process. Engineers come up with a design, implement it, and then test it. The results of these test then need to be evaluated before a new design change is made.</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265113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Phoenix was a robotic spacecraft on a space exploration mission on Mars under the Mars Scout Program. The Phoenix lander landed on Mars on May 25, 2008. Mission scientists used instruments aboard the lander to search for environments suitable for microbial life on Mars, and to research the history of water there. The total mission cost was about US $386 million, which includes cost of the launch.</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090864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2274364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2023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https://www.mathworks.com/hardware-support/home.html?s_tid=hp_ff_p_hwsupport" TargetMode="Externa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hyperlink" Target="https://www.mathworks.com/hardware-support/home.html"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09600"/>
            <a:ext cx="12192000" cy="3733800"/>
          </a:xfrm>
        </p:spPr>
        <p:txBody>
          <a:bodyPr anchor="ctr"/>
          <a:lstStyle/>
          <a:p>
            <a:pPr algn="ctr">
              <a:lnSpc>
                <a:spcPct val="150000"/>
              </a:lnSpc>
            </a:pPr>
            <a:r>
              <a:rPr lang="en-US" b="1" dirty="0"/>
              <a:t>Using Simulink for Model-Based Simulations</a:t>
            </a:r>
            <a:endParaRPr lang="en-US" b="1" dirty="0">
              <a:solidFill>
                <a:schemeClr val="tx2">
                  <a:lumMod val="75000"/>
                </a:schemeClr>
              </a:solidFill>
            </a:endParaRPr>
          </a:p>
        </p:txBody>
      </p:sp>
      <p:sp>
        <p:nvSpPr>
          <p:cNvPr id="6" name="Subtitle 2">
            <a:extLst>
              <a:ext uri="{FF2B5EF4-FFF2-40B4-BE49-F238E27FC236}">
                <a16:creationId xmlns:a16="http://schemas.microsoft.com/office/drawing/2014/main" id="{FE28789F-F703-47BF-AA23-C5793E5A045C}"/>
              </a:ext>
            </a:extLst>
          </p:cNvPr>
          <p:cNvSpPr txBox="1">
            <a:spLocks/>
          </p:cNvSpPr>
          <p:nvPr/>
        </p:nvSpPr>
        <p:spPr>
          <a:xfrm>
            <a:off x="381000" y="5181600"/>
            <a:ext cx="10363200" cy="1597025"/>
          </a:xfrm>
          <a:prstGeom prst="rect">
            <a:avLst/>
          </a:prstGeom>
        </p:spPr>
        <p:txBody>
          <a:bodyPr vert="horz" lIns="91440" tIns="45720" rIns="91440" bIns="45720" rtlCol="0">
            <a:normAutofit/>
          </a:bodyPr>
          <a:lstStyle>
            <a:lvl1pPr marL="0" indent="0" algn="l" defTabSz="916680" rtl="0" eaLnBrk="1" latinLnBrk="0" hangingPunct="1">
              <a:spcBef>
                <a:spcPct val="20000"/>
              </a:spcBef>
              <a:buClr>
                <a:schemeClr val="tx2"/>
              </a:buClr>
              <a:buSzPct val="75000"/>
              <a:buFont typeface="Wingdings" pitchFamily="2" charset="2"/>
              <a:buNone/>
              <a:defRPr sz="1604" b="0" kern="1200">
                <a:solidFill>
                  <a:schemeClr val="tx1"/>
                </a:solidFill>
                <a:latin typeface="Arial" pitchFamily="34" charset="0"/>
                <a:ea typeface="+mn-ea"/>
                <a:cs typeface="Arial" pitchFamily="34" charset="0"/>
              </a:defRPr>
            </a:lvl1pPr>
            <a:lvl2pPr marL="458340" indent="0" algn="ctr" defTabSz="91668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6680" indent="0" algn="ctr" defTabSz="916680" rtl="0" eaLnBrk="1" latinLnBrk="0" hangingPunct="1">
              <a:spcBef>
                <a:spcPct val="20000"/>
              </a:spcBef>
              <a:buClr>
                <a:schemeClr val="tx2"/>
              </a:buClr>
              <a:buSzPct val="75000"/>
              <a:buFont typeface="Wingdings" pitchFamily="2" charset="2"/>
              <a:buNone/>
              <a:defRPr sz="1604" kern="1200">
                <a:solidFill>
                  <a:schemeClr val="tx1">
                    <a:tint val="75000"/>
                  </a:schemeClr>
                </a:solidFill>
                <a:latin typeface="Arial" pitchFamily="34" charset="0"/>
                <a:ea typeface="+mn-ea"/>
                <a:cs typeface="Arial" pitchFamily="34" charset="0"/>
              </a:defRPr>
            </a:lvl3pPr>
            <a:lvl4pPr marL="1375020" indent="0" algn="ctr" defTabSz="916680" rtl="0" eaLnBrk="1" latinLnBrk="0" hangingPunct="1">
              <a:spcBef>
                <a:spcPct val="20000"/>
              </a:spcBef>
              <a:buFont typeface="Arial" pitchFamily="34" charset="0"/>
              <a:buNone/>
              <a:defRPr sz="1604" kern="1200">
                <a:solidFill>
                  <a:schemeClr val="tx1">
                    <a:tint val="75000"/>
                  </a:schemeClr>
                </a:solidFill>
                <a:latin typeface="Arial" pitchFamily="34" charset="0"/>
                <a:ea typeface="+mn-ea"/>
                <a:cs typeface="Arial" pitchFamily="34" charset="0"/>
              </a:defRPr>
            </a:lvl4pPr>
            <a:lvl5pPr marL="1833361" indent="0" algn="ctr" defTabSz="916680" rtl="0" eaLnBrk="1" latinLnBrk="0" hangingPunct="1">
              <a:spcBef>
                <a:spcPct val="20000"/>
              </a:spcBef>
              <a:buClr>
                <a:schemeClr val="tx2"/>
              </a:buClr>
              <a:buFont typeface="Arial" pitchFamily="34" charset="0"/>
              <a:buNone/>
              <a:defRPr sz="1404" kern="1200">
                <a:solidFill>
                  <a:schemeClr val="tx1">
                    <a:tint val="75000"/>
                  </a:schemeClr>
                </a:solidFill>
                <a:latin typeface="Arial" pitchFamily="34" charset="0"/>
                <a:ea typeface="+mn-ea"/>
                <a:cs typeface="Arial" pitchFamily="34" charset="0"/>
              </a:defRPr>
            </a:lvl5pPr>
            <a:lvl6pPr marL="229170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6pPr>
            <a:lvl7pPr marL="275004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7pPr>
            <a:lvl8pPr marL="320838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8pPr>
            <a:lvl9pPr marL="366672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9pPr>
          </a:lstStyle>
          <a:p>
            <a:r>
              <a:rPr lang="en-US" sz="2400" dirty="0">
                <a:solidFill>
                  <a:schemeClr val="bg1"/>
                </a:solidFill>
              </a:rPr>
              <a:t>Timothy Kyung</a:t>
            </a:r>
          </a:p>
          <a:p>
            <a:r>
              <a:rPr lang="en-US" sz="2400" dirty="0">
                <a:solidFill>
                  <a:schemeClr val="bg1"/>
                </a:solidFill>
              </a:rPr>
              <a:t>UC Irvine</a:t>
            </a:r>
          </a:p>
          <a:p>
            <a:r>
              <a:rPr lang="en-US" sz="2400" dirty="0">
                <a:solidFill>
                  <a:schemeClr val="accent4"/>
                </a:solidFill>
              </a:rPr>
              <a:t>05/25/2023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35A8-0FB1-49D4-A7A2-9397A1F2A1B8}"/>
              </a:ext>
            </a:extLst>
          </p:cNvPr>
          <p:cNvSpPr>
            <a:spLocks noGrp="1"/>
          </p:cNvSpPr>
          <p:nvPr>
            <p:ph type="title"/>
          </p:nvPr>
        </p:nvSpPr>
        <p:spPr/>
        <p:txBody>
          <a:bodyPr/>
          <a:lstStyle/>
          <a:p>
            <a:r>
              <a:rPr lang="en-US" dirty="0"/>
              <a:t>Phoenix Mars Lander: A Model-Based Design Success Story</a:t>
            </a:r>
          </a:p>
        </p:txBody>
      </p:sp>
      <p:pic>
        <p:nvPicPr>
          <p:cNvPr id="4" name="Screen Recording 3">
            <a:hlinkClick r:id="" action="ppaction://media"/>
            <a:extLst>
              <a:ext uri="{FF2B5EF4-FFF2-40B4-BE49-F238E27FC236}">
                <a16:creationId xmlns:a16="http://schemas.microsoft.com/office/drawing/2014/main" id="{3CDA4C1A-B152-4079-BB32-F4C0C381ED13}"/>
              </a:ext>
            </a:extLst>
          </p:cNvPr>
          <p:cNvPicPr>
            <a:picLocks noGrp="1" noChangeAspect="1"/>
          </p:cNvPicPr>
          <p:nvPr>
            <p:ph idx="1"/>
            <a:videoFile r:link="rId2"/>
            <p:extLst>
              <p:ext uri="{DAA4B4D4-6D71-4841-9C94-3DE7FCFB9230}">
                <p14:media xmlns:p14="http://schemas.microsoft.com/office/powerpoint/2010/main" r:embed="rId1">
                  <p14:fade in="500"/>
                  <p14:bmkLst>
                    <p14:bmk name="Bookmark 1" time="15905.3712"/>
                  </p14:bmkLst>
                </p14:media>
              </p:ext>
            </p:extLst>
          </p:nvPr>
        </p:nvPicPr>
        <p:blipFill>
          <a:blip r:embed="rId5"/>
          <a:stretch>
            <a:fillRect/>
          </a:stretch>
        </p:blipFill>
        <p:spPr>
          <a:xfrm>
            <a:off x="2377587" y="1346063"/>
            <a:ext cx="7436826" cy="4165874"/>
          </a:xfrm>
          <a:prstGeom prst="rect">
            <a:avLst/>
          </a:prstGeom>
          <a:ln>
            <a:noFill/>
          </a:ln>
          <a:effectLst>
            <a:softEdge rad="112500"/>
          </a:effectLst>
        </p:spPr>
      </p:pic>
    </p:spTree>
    <p:extLst>
      <p:ext uri="{BB962C8B-B14F-4D97-AF65-F5344CB8AC3E}">
        <p14:creationId xmlns:p14="http://schemas.microsoft.com/office/powerpoint/2010/main" val="222112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6568EE8-E3D3-4D32-B081-169A8CB59313}"/>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Effect>
                      <a14:brightnessContrast bright="20000" contrast="-40000"/>
                    </a14:imgEffect>
                  </a14:imgLayer>
                </a14:imgProps>
              </a:ext>
            </a:extLst>
          </a:blip>
          <a:stretch>
            <a:fillRect/>
          </a:stretch>
        </p:blipFill>
        <p:spPr>
          <a:xfrm>
            <a:off x="2337273" y="1346639"/>
            <a:ext cx="7517453" cy="4164721"/>
          </a:xfrm>
          <a:prstGeom prst="rect">
            <a:avLst/>
          </a:prstGeom>
          <a:solidFill>
            <a:schemeClr val="bg1"/>
          </a:solidFill>
          <a:ln>
            <a:noFill/>
          </a:ln>
          <a:effectLst>
            <a:softEdge rad="112500"/>
          </a:effectLst>
        </p:spPr>
      </p:pic>
      <p:sp>
        <p:nvSpPr>
          <p:cNvPr id="2" name="Title 1">
            <a:extLst>
              <a:ext uri="{FF2B5EF4-FFF2-40B4-BE49-F238E27FC236}">
                <a16:creationId xmlns:a16="http://schemas.microsoft.com/office/drawing/2014/main" id="{097E03F6-1E92-4545-9EDE-3B93F9A8CE97}"/>
              </a:ext>
            </a:extLst>
          </p:cNvPr>
          <p:cNvSpPr>
            <a:spLocks noGrp="1"/>
          </p:cNvSpPr>
          <p:nvPr>
            <p:ph type="title"/>
          </p:nvPr>
        </p:nvSpPr>
        <p:spPr/>
        <p:txBody>
          <a:bodyPr/>
          <a:lstStyle/>
          <a:p>
            <a:r>
              <a:rPr lang="en-US" dirty="0"/>
              <a:t>Phoenix</a:t>
            </a:r>
          </a:p>
        </p:txBody>
      </p:sp>
      <p:sp>
        <p:nvSpPr>
          <p:cNvPr id="4" name="Rectangle 3">
            <a:extLst>
              <a:ext uri="{FF2B5EF4-FFF2-40B4-BE49-F238E27FC236}">
                <a16:creationId xmlns:a16="http://schemas.microsoft.com/office/drawing/2014/main" id="{27782986-2066-48F2-A302-4D1034955027}"/>
              </a:ext>
            </a:extLst>
          </p:cNvPr>
          <p:cNvSpPr/>
          <p:nvPr/>
        </p:nvSpPr>
        <p:spPr>
          <a:xfrm>
            <a:off x="2511359" y="2490588"/>
            <a:ext cx="4750777" cy="923330"/>
          </a:xfrm>
          <a:prstGeom prst="rect">
            <a:avLst/>
          </a:prstGeom>
        </p:spPr>
        <p:txBody>
          <a:bodyPr wrap="square">
            <a:spAutoFit/>
          </a:bodyPr>
          <a:lstStyle/>
          <a:p>
            <a:r>
              <a:rPr lang="en-US" dirty="0"/>
              <a:t>“This multi-body </a:t>
            </a:r>
            <a:r>
              <a:rPr lang="en-US" b="1" dirty="0"/>
              <a:t>simulation provided sufficient confidence</a:t>
            </a:r>
            <a:r>
              <a:rPr lang="en-US" dirty="0"/>
              <a:t> … to alleviate concerns.”</a:t>
            </a:r>
          </a:p>
        </p:txBody>
      </p:sp>
      <p:sp>
        <p:nvSpPr>
          <p:cNvPr id="5" name="Rectangle 4">
            <a:extLst>
              <a:ext uri="{FF2B5EF4-FFF2-40B4-BE49-F238E27FC236}">
                <a16:creationId xmlns:a16="http://schemas.microsoft.com/office/drawing/2014/main" id="{CD3FB7F0-E3D0-496D-963B-42C25EDDD374}"/>
              </a:ext>
            </a:extLst>
          </p:cNvPr>
          <p:cNvSpPr/>
          <p:nvPr/>
        </p:nvSpPr>
        <p:spPr>
          <a:xfrm>
            <a:off x="2511359" y="1642976"/>
            <a:ext cx="6191085" cy="646331"/>
          </a:xfrm>
          <a:prstGeom prst="rect">
            <a:avLst/>
          </a:prstGeom>
        </p:spPr>
        <p:txBody>
          <a:bodyPr wrap="square">
            <a:spAutoFit/>
          </a:bodyPr>
          <a:lstStyle/>
          <a:p>
            <a:r>
              <a:rPr lang="en-US" dirty="0"/>
              <a:t>“Simulations using the high-fidelity radar model revealed that … the radar may report </a:t>
            </a:r>
            <a:r>
              <a:rPr lang="en-US" b="1" dirty="0"/>
              <a:t>wildly incorrect</a:t>
            </a:r>
            <a:r>
              <a:rPr lang="en-US" dirty="0"/>
              <a:t> </a:t>
            </a:r>
            <a:r>
              <a:rPr lang="en-US" b="1" dirty="0"/>
              <a:t>altitudes</a:t>
            </a:r>
            <a:r>
              <a:rPr lang="en-US" dirty="0"/>
              <a:t>.”</a:t>
            </a:r>
          </a:p>
        </p:txBody>
      </p:sp>
      <p:pic>
        <p:nvPicPr>
          <p:cNvPr id="6" name="Picture 5">
            <a:extLst>
              <a:ext uri="{FF2B5EF4-FFF2-40B4-BE49-F238E27FC236}">
                <a16:creationId xmlns:a16="http://schemas.microsoft.com/office/drawing/2014/main" id="{2504D02F-7EC2-40E3-98A0-89629227D232}"/>
              </a:ext>
            </a:extLst>
          </p:cNvPr>
          <p:cNvPicPr>
            <a:picLocks noChangeAspect="1"/>
          </p:cNvPicPr>
          <p:nvPr/>
        </p:nvPicPr>
        <p:blipFill>
          <a:blip r:embed="rId5"/>
          <a:stretch>
            <a:fillRect/>
          </a:stretch>
        </p:blipFill>
        <p:spPr>
          <a:xfrm>
            <a:off x="6827064" y="2645499"/>
            <a:ext cx="5034399" cy="3665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2791A0FF-5BA4-4026-BA78-EAA7D0B6011F}"/>
              </a:ext>
            </a:extLst>
          </p:cNvPr>
          <p:cNvSpPr/>
          <p:nvPr/>
        </p:nvSpPr>
        <p:spPr>
          <a:xfrm>
            <a:off x="609602" y="6311141"/>
            <a:ext cx="8000998" cy="307777"/>
          </a:xfrm>
          <a:prstGeom prst="rect">
            <a:avLst/>
          </a:prstGeom>
        </p:spPr>
        <p:txBody>
          <a:bodyPr wrap="square">
            <a:spAutoFit/>
          </a:bodyPr>
          <a:lstStyle/>
          <a:p>
            <a:r>
              <a:rPr lang="en-US" sz="1400" dirty="0"/>
              <a:t>From </a:t>
            </a:r>
            <a:r>
              <a:rPr lang="en-US" sz="1400" i="1" dirty="0"/>
              <a:t>Under the Radar: Trials and Tribulations of Landing on Mars.</a:t>
            </a:r>
            <a:endParaRPr lang="en-US" sz="1400" dirty="0"/>
          </a:p>
        </p:txBody>
      </p:sp>
      <p:sp>
        <p:nvSpPr>
          <p:cNvPr id="8" name="Rectangle 7">
            <a:extLst>
              <a:ext uri="{FF2B5EF4-FFF2-40B4-BE49-F238E27FC236}">
                <a16:creationId xmlns:a16="http://schemas.microsoft.com/office/drawing/2014/main" id="{EFEEF931-8F97-429F-937B-B128A6E41AE6}"/>
              </a:ext>
            </a:extLst>
          </p:cNvPr>
          <p:cNvSpPr/>
          <p:nvPr/>
        </p:nvSpPr>
        <p:spPr>
          <a:xfrm>
            <a:off x="9646464" y="3105692"/>
            <a:ext cx="152400" cy="117565"/>
          </a:xfrm>
          <a:prstGeom prst="rect">
            <a:avLst/>
          </a:prstGeom>
          <a:solidFill>
            <a:srgbClr val="D59A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 name="Rectangle 8">
            <a:extLst>
              <a:ext uri="{FF2B5EF4-FFF2-40B4-BE49-F238E27FC236}">
                <a16:creationId xmlns:a16="http://schemas.microsoft.com/office/drawing/2014/main" id="{95047A66-1F7C-4B3E-967B-6BFDB0BAB1E5}"/>
              </a:ext>
            </a:extLst>
          </p:cNvPr>
          <p:cNvSpPr/>
          <p:nvPr/>
        </p:nvSpPr>
        <p:spPr>
          <a:xfrm>
            <a:off x="9646464" y="2893471"/>
            <a:ext cx="152400" cy="117565"/>
          </a:xfrm>
          <a:prstGeom prst="rect">
            <a:avLst/>
          </a:prstGeom>
          <a:solidFill>
            <a:srgbClr val="9CD9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6D57B41B-6992-46D4-81F2-BF7831375EE0}"/>
              </a:ext>
            </a:extLst>
          </p:cNvPr>
          <p:cNvSpPr/>
          <p:nvPr/>
        </p:nvSpPr>
        <p:spPr>
          <a:xfrm>
            <a:off x="9798864" y="2836911"/>
            <a:ext cx="1013419" cy="215444"/>
          </a:xfrm>
          <a:prstGeom prst="rect">
            <a:avLst/>
          </a:prstGeom>
        </p:spPr>
        <p:txBody>
          <a:bodyPr wrap="square">
            <a:spAutoFit/>
          </a:bodyPr>
          <a:lstStyle/>
          <a:p>
            <a:r>
              <a:rPr lang="en-US" sz="800" dirty="0"/>
              <a:t>Locked on ground</a:t>
            </a:r>
          </a:p>
        </p:txBody>
      </p:sp>
      <p:sp>
        <p:nvSpPr>
          <p:cNvPr id="11" name="Rectangle 10">
            <a:extLst>
              <a:ext uri="{FF2B5EF4-FFF2-40B4-BE49-F238E27FC236}">
                <a16:creationId xmlns:a16="http://schemas.microsoft.com/office/drawing/2014/main" id="{2EE948EA-6BCE-4E5D-8E26-55F6FB940F5A}"/>
              </a:ext>
            </a:extLst>
          </p:cNvPr>
          <p:cNvSpPr/>
          <p:nvPr/>
        </p:nvSpPr>
        <p:spPr>
          <a:xfrm>
            <a:off x="9816744" y="3056752"/>
            <a:ext cx="1191352" cy="215444"/>
          </a:xfrm>
          <a:prstGeom prst="rect">
            <a:avLst/>
          </a:prstGeom>
        </p:spPr>
        <p:txBody>
          <a:bodyPr wrap="square">
            <a:spAutoFit/>
          </a:bodyPr>
          <a:lstStyle/>
          <a:p>
            <a:r>
              <a:rPr lang="en-US" sz="800" dirty="0"/>
              <a:t>Locked on heat shield</a:t>
            </a:r>
          </a:p>
        </p:txBody>
      </p:sp>
    </p:spTree>
    <p:extLst>
      <p:ext uri="{BB962C8B-B14F-4D97-AF65-F5344CB8AC3E}">
        <p14:creationId xmlns:p14="http://schemas.microsoft.com/office/powerpoint/2010/main" val="166567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animBg="1"/>
      <p:bldP spid="9" grpId="0" animBg="1"/>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34C2-DC23-421F-A837-9F91DB2FF411}"/>
              </a:ext>
            </a:extLst>
          </p:cNvPr>
          <p:cNvSpPr>
            <a:spLocks noGrp="1"/>
          </p:cNvSpPr>
          <p:nvPr>
            <p:ph type="title"/>
          </p:nvPr>
        </p:nvSpPr>
        <p:spPr>
          <a:xfrm>
            <a:off x="609602" y="457200"/>
            <a:ext cx="10769600" cy="990600"/>
          </a:xfrm>
        </p:spPr>
        <p:txBody>
          <a:bodyPr anchor="t">
            <a:normAutofit/>
          </a:bodyPr>
          <a:lstStyle/>
          <a:p>
            <a:r>
              <a:rPr lang="en-US"/>
              <a:t>Where can you find hardware support packages?</a:t>
            </a:r>
          </a:p>
        </p:txBody>
      </p:sp>
      <p:pic>
        <p:nvPicPr>
          <p:cNvPr id="11" name="Picture 10">
            <a:extLst>
              <a:ext uri="{FF2B5EF4-FFF2-40B4-BE49-F238E27FC236}">
                <a16:creationId xmlns:a16="http://schemas.microsoft.com/office/drawing/2014/main" id="{C228BF27-8B8D-4E8D-85FD-FA7484CFEFF1}"/>
              </a:ext>
            </a:extLst>
          </p:cNvPr>
          <p:cNvPicPr>
            <a:picLocks noChangeAspect="1"/>
          </p:cNvPicPr>
          <p:nvPr/>
        </p:nvPicPr>
        <p:blipFill>
          <a:blip r:embed="rId2"/>
          <a:stretch>
            <a:fillRect/>
          </a:stretch>
        </p:blipFill>
        <p:spPr>
          <a:xfrm>
            <a:off x="563571" y="1429231"/>
            <a:ext cx="10710649" cy="1620899"/>
          </a:xfrm>
          <a:prstGeom prst="rect">
            <a:avLst/>
          </a:prstGeom>
        </p:spPr>
      </p:pic>
      <p:sp>
        <p:nvSpPr>
          <p:cNvPr id="8" name="Rectangle 7">
            <a:extLst>
              <a:ext uri="{FF2B5EF4-FFF2-40B4-BE49-F238E27FC236}">
                <a16:creationId xmlns:a16="http://schemas.microsoft.com/office/drawing/2014/main" id="{6746931E-6E0D-428D-B3BE-7D0EBFF01572}"/>
              </a:ext>
            </a:extLst>
          </p:cNvPr>
          <p:cNvSpPr/>
          <p:nvPr/>
        </p:nvSpPr>
        <p:spPr>
          <a:xfrm>
            <a:off x="10568036" y="2127068"/>
            <a:ext cx="640073" cy="640073"/>
          </a:xfrm>
          <a:prstGeom prst="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a:latin typeface="Arial" pitchFamily="34" charset="0"/>
              <a:cs typeface="Arial" pitchFamily="34" charset="0"/>
            </a:endParaRPr>
          </a:p>
        </p:txBody>
      </p:sp>
      <p:pic>
        <p:nvPicPr>
          <p:cNvPr id="15" name="Picture 14">
            <a:hlinkClick r:id="rId3"/>
            <a:extLst>
              <a:ext uri="{FF2B5EF4-FFF2-40B4-BE49-F238E27FC236}">
                <a16:creationId xmlns:a16="http://schemas.microsoft.com/office/drawing/2014/main" id="{3C601918-1FF0-4C42-B639-C09B2E998583}"/>
              </a:ext>
            </a:extLst>
          </p:cNvPr>
          <p:cNvPicPr>
            <a:picLocks noChangeAspect="1"/>
          </p:cNvPicPr>
          <p:nvPr/>
        </p:nvPicPr>
        <p:blipFill>
          <a:blip r:embed="rId4"/>
          <a:stretch>
            <a:fillRect/>
          </a:stretch>
        </p:blipFill>
        <p:spPr>
          <a:xfrm>
            <a:off x="5391988" y="3124225"/>
            <a:ext cx="5882232" cy="2078577"/>
          </a:xfrm>
          <a:prstGeom prst="rect">
            <a:avLst/>
          </a:prstGeom>
        </p:spPr>
      </p:pic>
      <p:sp>
        <p:nvSpPr>
          <p:cNvPr id="18" name="TextBox 17">
            <a:extLst>
              <a:ext uri="{FF2B5EF4-FFF2-40B4-BE49-F238E27FC236}">
                <a16:creationId xmlns:a16="http://schemas.microsoft.com/office/drawing/2014/main" id="{F37BAC97-05CA-43B8-A98F-ABC777D8DE9D}"/>
              </a:ext>
            </a:extLst>
          </p:cNvPr>
          <p:cNvSpPr txBox="1"/>
          <p:nvPr/>
        </p:nvSpPr>
        <p:spPr>
          <a:xfrm>
            <a:off x="5347664" y="6212277"/>
            <a:ext cx="6073250" cy="369332"/>
          </a:xfrm>
          <a:prstGeom prst="rect">
            <a:avLst/>
          </a:prstGeom>
          <a:noFill/>
        </p:spPr>
        <p:txBody>
          <a:bodyPr wrap="square">
            <a:spAutoFit/>
          </a:bodyPr>
          <a:lstStyle/>
          <a:p>
            <a:r>
              <a:rPr lang="en-US">
                <a:solidFill>
                  <a:srgbClr val="D27809"/>
                </a:solidFill>
                <a:hlinkClick r:id="rId5"/>
              </a:rPr>
              <a:t>https://www.mathworks.com/hardware-support/home.html</a:t>
            </a:r>
            <a:endParaRPr lang="en-US">
              <a:solidFill>
                <a:srgbClr val="D27809"/>
              </a:solidFill>
            </a:endParaRPr>
          </a:p>
        </p:txBody>
      </p:sp>
      <p:pic>
        <p:nvPicPr>
          <p:cNvPr id="5" name="Picture 4">
            <a:extLst>
              <a:ext uri="{FF2B5EF4-FFF2-40B4-BE49-F238E27FC236}">
                <a16:creationId xmlns:a16="http://schemas.microsoft.com/office/drawing/2014/main" id="{6F221028-F765-40AA-A3CD-53ED1B3CE818}"/>
              </a:ext>
            </a:extLst>
          </p:cNvPr>
          <p:cNvPicPr>
            <a:picLocks noChangeAspect="1"/>
          </p:cNvPicPr>
          <p:nvPr/>
        </p:nvPicPr>
        <p:blipFill>
          <a:blip r:embed="rId6"/>
          <a:stretch>
            <a:fillRect/>
          </a:stretch>
        </p:blipFill>
        <p:spPr>
          <a:xfrm>
            <a:off x="563571" y="2606049"/>
            <a:ext cx="4663414" cy="3975560"/>
          </a:xfrm>
          <a:prstGeom prst="rect">
            <a:avLst/>
          </a:prstGeom>
          <a:noFill/>
        </p:spPr>
      </p:pic>
    </p:spTree>
    <p:extLst>
      <p:ext uri="{BB962C8B-B14F-4D97-AF65-F5344CB8AC3E}">
        <p14:creationId xmlns:p14="http://schemas.microsoft.com/office/powerpoint/2010/main" val="95857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27047CC-C85D-4E2F-BFF6-6B988AF8E0C9}"/>
              </a:ext>
            </a:extLst>
          </p:cNvPr>
          <p:cNvSpPr>
            <a:spLocks noGrp="1"/>
          </p:cNvSpPr>
          <p:nvPr>
            <p:ph type="title"/>
          </p:nvPr>
        </p:nvSpPr>
        <p:spPr>
          <a:xfrm>
            <a:off x="609602" y="457200"/>
            <a:ext cx="10769600" cy="990600"/>
          </a:xfrm>
        </p:spPr>
        <p:txBody>
          <a:bodyPr/>
          <a:lstStyle/>
          <a:p>
            <a:r>
              <a:rPr lang="en-US"/>
              <a:t>Working with Hardware Support Packages in Simulink</a:t>
            </a:r>
          </a:p>
        </p:txBody>
      </p:sp>
      <p:pic>
        <p:nvPicPr>
          <p:cNvPr id="7" name="Picture 6">
            <a:extLst>
              <a:ext uri="{FF2B5EF4-FFF2-40B4-BE49-F238E27FC236}">
                <a16:creationId xmlns:a16="http://schemas.microsoft.com/office/drawing/2014/main" id="{03857D25-D847-4322-9022-9BF2590FB517}"/>
              </a:ext>
            </a:extLst>
          </p:cNvPr>
          <p:cNvPicPr>
            <a:picLocks noChangeAspect="1"/>
          </p:cNvPicPr>
          <p:nvPr/>
        </p:nvPicPr>
        <p:blipFill rotWithShape="1">
          <a:blip r:embed="rId2"/>
          <a:srcRect t="22457" b="11780"/>
          <a:stretch/>
        </p:blipFill>
        <p:spPr>
          <a:xfrm>
            <a:off x="609602" y="1582994"/>
            <a:ext cx="10769600" cy="4267199"/>
          </a:xfrm>
          <a:prstGeom prst="rect">
            <a:avLst/>
          </a:prstGeom>
          <a:noFill/>
        </p:spPr>
      </p:pic>
      <p:pic>
        <p:nvPicPr>
          <p:cNvPr id="13" name="Picture 12">
            <a:extLst>
              <a:ext uri="{FF2B5EF4-FFF2-40B4-BE49-F238E27FC236}">
                <a16:creationId xmlns:a16="http://schemas.microsoft.com/office/drawing/2014/main" id="{369B785C-EC37-4D19-8263-92C5FDD67F9D}"/>
              </a:ext>
            </a:extLst>
          </p:cNvPr>
          <p:cNvPicPr>
            <a:picLocks noChangeAspect="1"/>
          </p:cNvPicPr>
          <p:nvPr/>
        </p:nvPicPr>
        <p:blipFill>
          <a:blip r:embed="rId3"/>
          <a:stretch>
            <a:fillRect/>
          </a:stretch>
        </p:blipFill>
        <p:spPr>
          <a:xfrm rot="10800000">
            <a:off x="6677376" y="4360131"/>
            <a:ext cx="1086398" cy="2390884"/>
          </a:xfrm>
          <a:prstGeom prst="rect">
            <a:avLst/>
          </a:prstGeom>
        </p:spPr>
      </p:pic>
      <p:sp>
        <p:nvSpPr>
          <p:cNvPr id="2" name="TextBox 1">
            <a:extLst>
              <a:ext uri="{FF2B5EF4-FFF2-40B4-BE49-F238E27FC236}">
                <a16:creationId xmlns:a16="http://schemas.microsoft.com/office/drawing/2014/main" id="{B7671D48-854C-470E-B11D-A596138912DA}"/>
              </a:ext>
            </a:extLst>
          </p:cNvPr>
          <p:cNvSpPr txBox="1"/>
          <p:nvPr/>
        </p:nvSpPr>
        <p:spPr>
          <a:xfrm>
            <a:off x="1261533" y="5480861"/>
            <a:ext cx="2658533" cy="369332"/>
          </a:xfrm>
          <a:prstGeom prst="rect">
            <a:avLst/>
          </a:prstGeom>
          <a:noFill/>
        </p:spPr>
        <p:txBody>
          <a:bodyPr wrap="square" rtlCol="0">
            <a:spAutoFit/>
          </a:bodyPr>
          <a:lstStyle/>
          <a:p>
            <a:r>
              <a:rPr lang="en-US">
                <a:solidFill>
                  <a:srgbClr val="024C84"/>
                </a:solidFill>
                <a:latin typeface="Arial" pitchFamily="34" charset="0"/>
                <a:cs typeface="Arial" pitchFamily="34" charset="0"/>
              </a:rPr>
              <a:t>Device Driver Blocks</a:t>
            </a:r>
          </a:p>
        </p:txBody>
      </p:sp>
      <p:sp>
        <p:nvSpPr>
          <p:cNvPr id="6" name="TextBox 5">
            <a:extLst>
              <a:ext uri="{FF2B5EF4-FFF2-40B4-BE49-F238E27FC236}">
                <a16:creationId xmlns:a16="http://schemas.microsoft.com/office/drawing/2014/main" id="{7C44D2C6-6608-4515-9709-C5737E406AF1}"/>
              </a:ext>
            </a:extLst>
          </p:cNvPr>
          <p:cNvSpPr txBox="1"/>
          <p:nvPr/>
        </p:nvSpPr>
        <p:spPr>
          <a:xfrm>
            <a:off x="4612844" y="2456068"/>
            <a:ext cx="2380625" cy="369332"/>
          </a:xfrm>
          <a:prstGeom prst="rect">
            <a:avLst/>
          </a:prstGeom>
          <a:noFill/>
        </p:spPr>
        <p:txBody>
          <a:bodyPr wrap="square" rtlCol="0">
            <a:spAutoFit/>
          </a:bodyPr>
          <a:lstStyle/>
          <a:p>
            <a:r>
              <a:rPr lang="en-US">
                <a:solidFill>
                  <a:srgbClr val="024C84"/>
                </a:solidFill>
                <a:latin typeface="Arial" pitchFamily="34" charset="0"/>
                <a:cs typeface="Arial" pitchFamily="34" charset="0"/>
              </a:rPr>
              <a:t>Algorithm Under Test</a:t>
            </a:r>
          </a:p>
        </p:txBody>
      </p:sp>
    </p:spTree>
    <p:extLst>
      <p:ext uri="{BB962C8B-B14F-4D97-AF65-F5344CB8AC3E}">
        <p14:creationId xmlns:p14="http://schemas.microsoft.com/office/powerpoint/2010/main" val="244979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C0F4-8B72-4B40-B557-D4EAA1252FC6}"/>
              </a:ext>
            </a:extLst>
          </p:cNvPr>
          <p:cNvSpPr>
            <a:spLocks noGrp="1"/>
          </p:cNvSpPr>
          <p:nvPr>
            <p:ph type="title"/>
          </p:nvPr>
        </p:nvSpPr>
        <p:spPr>
          <a:xfrm>
            <a:off x="609602" y="457200"/>
            <a:ext cx="10769600" cy="990600"/>
          </a:xfrm>
        </p:spPr>
        <p:txBody>
          <a:bodyPr anchor="t">
            <a:normAutofit/>
          </a:bodyPr>
          <a:lstStyle/>
          <a:p>
            <a:r>
              <a:rPr lang="en-US"/>
              <a:t>Generate Production Ready Code from Key Algorithms</a:t>
            </a:r>
          </a:p>
        </p:txBody>
      </p:sp>
      <p:pic>
        <p:nvPicPr>
          <p:cNvPr id="4" name="Picture 3">
            <a:extLst>
              <a:ext uri="{FF2B5EF4-FFF2-40B4-BE49-F238E27FC236}">
                <a16:creationId xmlns:a16="http://schemas.microsoft.com/office/drawing/2014/main" id="{76104E20-4E01-4A17-9362-FD545874759D}"/>
              </a:ext>
            </a:extLst>
          </p:cNvPr>
          <p:cNvPicPr>
            <a:picLocks noChangeAspect="1"/>
          </p:cNvPicPr>
          <p:nvPr/>
        </p:nvPicPr>
        <p:blipFill>
          <a:blip r:embed="rId2"/>
          <a:stretch>
            <a:fillRect/>
          </a:stretch>
        </p:blipFill>
        <p:spPr>
          <a:xfrm>
            <a:off x="609602" y="1497316"/>
            <a:ext cx="10348222" cy="1367384"/>
          </a:xfrm>
          <a:prstGeom prst="rect">
            <a:avLst/>
          </a:prstGeom>
        </p:spPr>
      </p:pic>
      <p:pic>
        <p:nvPicPr>
          <p:cNvPr id="10" name="Picture 9">
            <a:extLst>
              <a:ext uri="{FF2B5EF4-FFF2-40B4-BE49-F238E27FC236}">
                <a16:creationId xmlns:a16="http://schemas.microsoft.com/office/drawing/2014/main" id="{262107F4-86F0-4D86-81EF-56129F6A8A39}"/>
              </a:ext>
            </a:extLst>
          </p:cNvPr>
          <p:cNvPicPr>
            <a:picLocks noChangeAspect="1"/>
          </p:cNvPicPr>
          <p:nvPr/>
        </p:nvPicPr>
        <p:blipFill rotWithShape="1">
          <a:blip r:embed="rId3"/>
          <a:srcRect t="7194" r="7343" b="4280"/>
          <a:stretch/>
        </p:blipFill>
        <p:spPr>
          <a:xfrm>
            <a:off x="3389625" y="2526098"/>
            <a:ext cx="5209553" cy="4218012"/>
          </a:xfrm>
          <a:prstGeom prst="rect">
            <a:avLst/>
          </a:prstGeom>
        </p:spPr>
      </p:pic>
    </p:spTree>
    <p:extLst>
      <p:ext uri="{BB962C8B-B14F-4D97-AF65-F5344CB8AC3E}">
        <p14:creationId xmlns:p14="http://schemas.microsoft.com/office/powerpoint/2010/main" val="109599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CF62926-2ECB-433C-AC33-D0A349B10AA9}"/>
              </a:ext>
            </a:extLst>
          </p:cNvPr>
          <p:cNvPicPr>
            <a:picLocks noChangeAspect="1"/>
          </p:cNvPicPr>
          <p:nvPr/>
        </p:nvPicPr>
        <p:blipFill>
          <a:blip r:embed="rId2"/>
          <a:stretch>
            <a:fillRect/>
          </a:stretch>
        </p:blipFill>
        <p:spPr>
          <a:xfrm>
            <a:off x="664219" y="1431020"/>
            <a:ext cx="10062396" cy="5407092"/>
          </a:xfrm>
          <a:prstGeom prst="rect">
            <a:avLst/>
          </a:prstGeom>
        </p:spPr>
      </p:pic>
      <p:sp>
        <p:nvSpPr>
          <p:cNvPr id="2" name="Title 1">
            <a:extLst>
              <a:ext uri="{FF2B5EF4-FFF2-40B4-BE49-F238E27FC236}">
                <a16:creationId xmlns:a16="http://schemas.microsoft.com/office/drawing/2014/main" id="{198449F0-2660-4E9F-BDB9-A3630E406A2C}"/>
              </a:ext>
            </a:extLst>
          </p:cNvPr>
          <p:cNvSpPr>
            <a:spLocks noGrp="1"/>
          </p:cNvSpPr>
          <p:nvPr>
            <p:ph type="title"/>
          </p:nvPr>
        </p:nvSpPr>
        <p:spPr/>
        <p:txBody>
          <a:bodyPr/>
          <a:lstStyle/>
          <a:p>
            <a:r>
              <a:rPr lang="en-US"/>
              <a:t>Integrating Generated Code with Hand Code</a:t>
            </a:r>
            <a:br>
              <a:rPr lang="en-US"/>
            </a:br>
            <a:r>
              <a:rPr lang="en-US" sz="2000" b="0">
                <a:solidFill>
                  <a:srgbClr val="D27809"/>
                </a:solidFill>
              </a:rPr>
              <a:t>Example: Arduino IDE Integration with Generated Code</a:t>
            </a:r>
            <a:endParaRPr lang="en-US" b="0">
              <a:solidFill>
                <a:srgbClr val="D27809"/>
              </a:solidFill>
            </a:endParaRPr>
          </a:p>
        </p:txBody>
      </p:sp>
      <p:sp>
        <p:nvSpPr>
          <p:cNvPr id="7" name="Arrow: Left 6">
            <a:extLst>
              <a:ext uri="{FF2B5EF4-FFF2-40B4-BE49-F238E27FC236}">
                <a16:creationId xmlns:a16="http://schemas.microsoft.com/office/drawing/2014/main" id="{680CD13E-4434-43FC-AE1B-34628C47BB47}"/>
              </a:ext>
            </a:extLst>
          </p:cNvPr>
          <p:cNvSpPr/>
          <p:nvPr/>
        </p:nvSpPr>
        <p:spPr>
          <a:xfrm rot="20065570">
            <a:off x="3616758" y="2947029"/>
            <a:ext cx="3435242" cy="249276"/>
          </a:xfrm>
          <a:prstGeom prst="leftArrow">
            <a:avLst>
              <a:gd name="adj1" fmla="val 46389"/>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8" name="Arrow: Left 7">
            <a:extLst>
              <a:ext uri="{FF2B5EF4-FFF2-40B4-BE49-F238E27FC236}">
                <a16:creationId xmlns:a16="http://schemas.microsoft.com/office/drawing/2014/main" id="{B555B44F-8167-4284-AB84-78E0558D57D5}"/>
              </a:ext>
            </a:extLst>
          </p:cNvPr>
          <p:cNvSpPr/>
          <p:nvPr/>
        </p:nvSpPr>
        <p:spPr>
          <a:xfrm rot="20639855">
            <a:off x="3227051" y="4386826"/>
            <a:ext cx="4242160" cy="249276"/>
          </a:xfrm>
          <a:prstGeom prst="leftArrow">
            <a:avLst>
              <a:gd name="adj1" fmla="val 46389"/>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9" name="Rectangle 8">
            <a:extLst>
              <a:ext uri="{FF2B5EF4-FFF2-40B4-BE49-F238E27FC236}">
                <a16:creationId xmlns:a16="http://schemas.microsoft.com/office/drawing/2014/main" id="{93187AF9-9239-462C-B2E6-43829BBE4F94}"/>
              </a:ext>
            </a:extLst>
          </p:cNvPr>
          <p:cNvSpPr/>
          <p:nvPr/>
        </p:nvSpPr>
        <p:spPr>
          <a:xfrm>
            <a:off x="2420457" y="3061337"/>
            <a:ext cx="1937180" cy="440038"/>
          </a:xfrm>
          <a:prstGeom prst="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itchFamily="34" charset="0"/>
                <a:cs typeface="Arial" pitchFamily="34" charset="0"/>
              </a:rPr>
              <a:t>Call </a:t>
            </a:r>
            <a:r>
              <a:rPr lang="en-US" sz="1400" err="1">
                <a:latin typeface="Arial" pitchFamily="34" charset="0"/>
                <a:cs typeface="Arial" pitchFamily="34" charset="0"/>
              </a:rPr>
              <a:t>Model_Init</a:t>
            </a:r>
            <a:r>
              <a:rPr lang="en-US" sz="1400">
                <a:latin typeface="Arial" pitchFamily="34" charset="0"/>
                <a:cs typeface="Arial" pitchFamily="34" charset="0"/>
              </a:rPr>
              <a:t>() Once at Initialization</a:t>
            </a:r>
          </a:p>
        </p:txBody>
      </p:sp>
      <p:sp>
        <p:nvSpPr>
          <p:cNvPr id="10" name="Rectangle 9">
            <a:extLst>
              <a:ext uri="{FF2B5EF4-FFF2-40B4-BE49-F238E27FC236}">
                <a16:creationId xmlns:a16="http://schemas.microsoft.com/office/drawing/2014/main" id="{B86ACC1A-733E-4CA9-8D42-5D186CB1BD7E}"/>
              </a:ext>
            </a:extLst>
          </p:cNvPr>
          <p:cNvSpPr/>
          <p:nvPr/>
        </p:nvSpPr>
        <p:spPr>
          <a:xfrm>
            <a:off x="2965580" y="5294661"/>
            <a:ext cx="1937180" cy="440038"/>
          </a:xfrm>
          <a:prstGeom prst="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itchFamily="34" charset="0"/>
                <a:cs typeface="Arial" pitchFamily="34" charset="0"/>
              </a:rPr>
              <a:t>Call </a:t>
            </a:r>
            <a:r>
              <a:rPr lang="en-US" sz="1400" err="1">
                <a:latin typeface="Arial" pitchFamily="34" charset="0"/>
                <a:cs typeface="Arial" pitchFamily="34" charset="0"/>
              </a:rPr>
              <a:t>Model_Step</a:t>
            </a:r>
            <a:r>
              <a:rPr lang="en-US" sz="1400">
                <a:latin typeface="Arial" pitchFamily="34" charset="0"/>
                <a:cs typeface="Arial" pitchFamily="34" charset="0"/>
              </a:rPr>
              <a:t>() every 2.77mS</a:t>
            </a:r>
          </a:p>
        </p:txBody>
      </p:sp>
      <p:sp>
        <p:nvSpPr>
          <p:cNvPr id="11" name="Right Brace 10">
            <a:extLst>
              <a:ext uri="{FF2B5EF4-FFF2-40B4-BE49-F238E27FC236}">
                <a16:creationId xmlns:a16="http://schemas.microsoft.com/office/drawing/2014/main" id="{8ACEC77B-B391-41A1-B0DB-1B15C4A2993F}"/>
              </a:ext>
            </a:extLst>
          </p:cNvPr>
          <p:cNvSpPr/>
          <p:nvPr/>
        </p:nvSpPr>
        <p:spPr>
          <a:xfrm>
            <a:off x="3998313" y="2130308"/>
            <a:ext cx="108428" cy="592947"/>
          </a:xfrm>
          <a:prstGeom prst="rightBrace">
            <a:avLst/>
          </a:prstGeom>
          <a:noFill/>
          <a:ln w="317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829C7AFC-7A9C-4664-A5D1-D656DEC2AD06}"/>
              </a:ext>
            </a:extLst>
          </p:cNvPr>
          <p:cNvSpPr/>
          <p:nvPr/>
        </p:nvSpPr>
        <p:spPr>
          <a:xfrm>
            <a:off x="4161357" y="1847264"/>
            <a:ext cx="2469735" cy="440038"/>
          </a:xfrm>
          <a:prstGeom prst="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itchFamily="34" charset="0"/>
                <a:cs typeface="Arial" pitchFamily="34" charset="0"/>
              </a:rPr>
              <a:t>#include generated .h files</a:t>
            </a:r>
          </a:p>
        </p:txBody>
      </p:sp>
    </p:spTree>
    <p:extLst>
      <p:ext uri="{BB962C8B-B14F-4D97-AF65-F5344CB8AC3E}">
        <p14:creationId xmlns:p14="http://schemas.microsoft.com/office/powerpoint/2010/main" val="26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85B9-6360-4F47-B462-3FDECBCD4B4F}"/>
              </a:ext>
            </a:extLst>
          </p:cNvPr>
          <p:cNvSpPr>
            <a:spLocks noGrp="1"/>
          </p:cNvSpPr>
          <p:nvPr>
            <p:ph type="title"/>
          </p:nvPr>
        </p:nvSpPr>
        <p:spPr/>
        <p:txBody>
          <a:bodyPr/>
          <a:lstStyle/>
          <a:p>
            <a:r>
              <a:rPr lang="en-US"/>
              <a:t>Integrating Generated Code with Hand Code</a:t>
            </a:r>
            <a:br>
              <a:rPr lang="en-US"/>
            </a:br>
            <a:r>
              <a:rPr lang="en-US" sz="2000" b="0">
                <a:solidFill>
                  <a:srgbClr val="D27809"/>
                </a:solidFill>
              </a:rPr>
              <a:t>Example: NXP S32 Design Studio IDE Integration with Generated Code</a:t>
            </a:r>
            <a:endParaRPr lang="en-US" b="0">
              <a:solidFill>
                <a:srgbClr val="D27809"/>
              </a:solidFill>
            </a:endParaRPr>
          </a:p>
        </p:txBody>
      </p:sp>
      <p:pic>
        <p:nvPicPr>
          <p:cNvPr id="6" name="Picture 5">
            <a:extLst>
              <a:ext uri="{FF2B5EF4-FFF2-40B4-BE49-F238E27FC236}">
                <a16:creationId xmlns:a16="http://schemas.microsoft.com/office/drawing/2014/main" id="{7B666397-8C07-4B80-968C-4D4A6BFA7825}"/>
              </a:ext>
            </a:extLst>
          </p:cNvPr>
          <p:cNvPicPr>
            <a:picLocks noChangeAspect="1"/>
          </p:cNvPicPr>
          <p:nvPr/>
        </p:nvPicPr>
        <p:blipFill>
          <a:blip r:embed="rId2"/>
          <a:stretch>
            <a:fillRect/>
          </a:stretch>
        </p:blipFill>
        <p:spPr>
          <a:xfrm>
            <a:off x="583757" y="1725738"/>
            <a:ext cx="2979060" cy="4854324"/>
          </a:xfrm>
          <a:prstGeom prst="rect">
            <a:avLst/>
          </a:prstGeom>
        </p:spPr>
      </p:pic>
      <p:pic>
        <p:nvPicPr>
          <p:cNvPr id="8" name="Picture 7">
            <a:extLst>
              <a:ext uri="{FF2B5EF4-FFF2-40B4-BE49-F238E27FC236}">
                <a16:creationId xmlns:a16="http://schemas.microsoft.com/office/drawing/2014/main" id="{A6893013-0BA3-456B-A1D8-E2AF9B113199}"/>
              </a:ext>
            </a:extLst>
          </p:cNvPr>
          <p:cNvPicPr>
            <a:picLocks noChangeAspect="1"/>
          </p:cNvPicPr>
          <p:nvPr/>
        </p:nvPicPr>
        <p:blipFill rotWithShape="1">
          <a:blip r:embed="rId3"/>
          <a:srcRect t="36000" b="10202"/>
          <a:stretch/>
        </p:blipFill>
        <p:spPr>
          <a:xfrm>
            <a:off x="5641928" y="1891323"/>
            <a:ext cx="6088111" cy="4407877"/>
          </a:xfrm>
          <a:prstGeom prst="rect">
            <a:avLst/>
          </a:prstGeom>
        </p:spPr>
      </p:pic>
      <p:sp>
        <p:nvSpPr>
          <p:cNvPr id="9" name="Rectangle 8">
            <a:extLst>
              <a:ext uri="{FF2B5EF4-FFF2-40B4-BE49-F238E27FC236}">
                <a16:creationId xmlns:a16="http://schemas.microsoft.com/office/drawing/2014/main" id="{16568D25-D762-4A8F-9855-216BAB77196F}"/>
              </a:ext>
            </a:extLst>
          </p:cNvPr>
          <p:cNvSpPr/>
          <p:nvPr/>
        </p:nvSpPr>
        <p:spPr>
          <a:xfrm>
            <a:off x="4288389" y="2184919"/>
            <a:ext cx="3028187" cy="440038"/>
          </a:xfrm>
          <a:prstGeom prst="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itchFamily="34" charset="0"/>
                <a:cs typeface="Arial" pitchFamily="34" charset="0"/>
              </a:rPr>
              <a:t>#include generated .c &amp; .h files</a:t>
            </a:r>
          </a:p>
        </p:txBody>
      </p:sp>
      <p:sp>
        <p:nvSpPr>
          <p:cNvPr id="10" name="Rectangle 9">
            <a:extLst>
              <a:ext uri="{FF2B5EF4-FFF2-40B4-BE49-F238E27FC236}">
                <a16:creationId xmlns:a16="http://schemas.microsoft.com/office/drawing/2014/main" id="{0FAEFED8-E701-40C1-ACE6-BA0BFB8106FB}"/>
              </a:ext>
            </a:extLst>
          </p:cNvPr>
          <p:cNvSpPr/>
          <p:nvPr/>
        </p:nvSpPr>
        <p:spPr>
          <a:xfrm>
            <a:off x="4288389" y="3065292"/>
            <a:ext cx="2979060" cy="440038"/>
          </a:xfrm>
          <a:prstGeom prst="rect">
            <a:avLst/>
          </a:prstGeom>
          <a:solidFill>
            <a:srgbClr val="024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itchFamily="34" charset="0"/>
                <a:cs typeface="Arial" pitchFamily="34" charset="0"/>
              </a:rPr>
              <a:t>Call </a:t>
            </a:r>
            <a:r>
              <a:rPr lang="en-US" sz="1400" err="1">
                <a:latin typeface="Arial" pitchFamily="34" charset="0"/>
                <a:cs typeface="Arial" pitchFamily="34" charset="0"/>
              </a:rPr>
              <a:t>Model_Step</a:t>
            </a:r>
            <a:r>
              <a:rPr lang="en-US" sz="1400">
                <a:latin typeface="Arial" pitchFamily="34" charset="0"/>
                <a:cs typeface="Arial" pitchFamily="34" charset="0"/>
              </a:rPr>
              <a:t>() in loop</a:t>
            </a:r>
          </a:p>
        </p:txBody>
      </p:sp>
      <p:sp>
        <p:nvSpPr>
          <p:cNvPr id="11" name="Arrow: Left 10">
            <a:extLst>
              <a:ext uri="{FF2B5EF4-FFF2-40B4-BE49-F238E27FC236}">
                <a16:creationId xmlns:a16="http://schemas.microsoft.com/office/drawing/2014/main" id="{E1B54B48-7A96-43D0-924D-9B04192F810F}"/>
              </a:ext>
            </a:extLst>
          </p:cNvPr>
          <p:cNvSpPr/>
          <p:nvPr/>
        </p:nvSpPr>
        <p:spPr>
          <a:xfrm rot="20065570">
            <a:off x="3322444" y="2280300"/>
            <a:ext cx="963853" cy="249276"/>
          </a:xfrm>
          <a:prstGeom prst="leftArrow">
            <a:avLst>
              <a:gd name="adj1" fmla="val 46389"/>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2" name="Arrow: Left 11">
            <a:extLst>
              <a:ext uri="{FF2B5EF4-FFF2-40B4-BE49-F238E27FC236}">
                <a16:creationId xmlns:a16="http://schemas.microsoft.com/office/drawing/2014/main" id="{5E985074-9DFD-431E-A18A-DEDD92DA9833}"/>
              </a:ext>
            </a:extLst>
          </p:cNvPr>
          <p:cNvSpPr/>
          <p:nvPr/>
        </p:nvSpPr>
        <p:spPr>
          <a:xfrm rot="13574376">
            <a:off x="5366990" y="4217069"/>
            <a:ext cx="1925856" cy="249276"/>
          </a:xfrm>
          <a:prstGeom prst="leftArrow">
            <a:avLst>
              <a:gd name="adj1" fmla="val 46389"/>
              <a:gd name="adj2"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388235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F0AED-61EF-4C8A-94A0-0A50444FC6AA}"/>
              </a:ext>
            </a:extLst>
          </p:cNvPr>
          <p:cNvSpPr>
            <a:spLocks noGrp="1"/>
          </p:cNvSpPr>
          <p:nvPr>
            <p:ph type="title"/>
          </p:nvPr>
        </p:nvSpPr>
        <p:spPr/>
        <p:txBody>
          <a:bodyPr/>
          <a:lstStyle/>
          <a:p>
            <a:r>
              <a:rPr lang="en-US"/>
              <a:t>Benefits of Prototyping on Evaluation Boards with Simulink</a:t>
            </a:r>
          </a:p>
        </p:txBody>
      </p:sp>
      <p:sp>
        <p:nvSpPr>
          <p:cNvPr id="3" name="Content Placeholder 2">
            <a:extLst>
              <a:ext uri="{FF2B5EF4-FFF2-40B4-BE49-F238E27FC236}">
                <a16:creationId xmlns:a16="http://schemas.microsoft.com/office/drawing/2014/main" id="{132155A7-873C-4609-AF3B-C07D3ACA072D}"/>
              </a:ext>
            </a:extLst>
          </p:cNvPr>
          <p:cNvSpPr>
            <a:spLocks noGrp="1"/>
          </p:cNvSpPr>
          <p:nvPr>
            <p:ph idx="1"/>
          </p:nvPr>
        </p:nvSpPr>
        <p:spPr>
          <a:xfrm>
            <a:off x="609603" y="1600200"/>
            <a:ext cx="6110633" cy="2358109"/>
          </a:xfrm>
        </p:spPr>
        <p:txBody>
          <a:bodyPr/>
          <a:lstStyle/>
          <a:p>
            <a:r>
              <a:rPr lang="en-US" sz="2000"/>
              <a:t>Kickoff your hardware+ software integration on Day-1</a:t>
            </a:r>
          </a:p>
          <a:p>
            <a:r>
              <a:rPr lang="en-US" sz="2000"/>
              <a:t>Focus on key algorithm design</a:t>
            </a:r>
          </a:p>
          <a:p>
            <a:r>
              <a:rPr lang="en-US" sz="2000"/>
              <a:t>Shorten design iterations due to code generation</a:t>
            </a:r>
          </a:p>
          <a:p>
            <a:r>
              <a:rPr lang="en-US" sz="2000"/>
              <a:t>Evaluate performance of your algorithms on final target hardware</a:t>
            </a:r>
          </a:p>
        </p:txBody>
      </p:sp>
      <p:pic>
        <p:nvPicPr>
          <p:cNvPr id="4" name="Picture 3">
            <a:extLst>
              <a:ext uri="{FF2B5EF4-FFF2-40B4-BE49-F238E27FC236}">
                <a16:creationId xmlns:a16="http://schemas.microsoft.com/office/drawing/2014/main" id="{C582AC1A-22DF-86E7-1A34-E041E8C1C2D1}"/>
              </a:ext>
            </a:extLst>
          </p:cNvPr>
          <p:cNvPicPr>
            <a:picLocks noChangeAspect="1"/>
          </p:cNvPicPr>
          <p:nvPr/>
        </p:nvPicPr>
        <p:blipFill rotWithShape="1">
          <a:blip r:embed="rId2"/>
          <a:srcRect t="22457" b="11780"/>
          <a:stretch/>
        </p:blipFill>
        <p:spPr>
          <a:xfrm>
            <a:off x="6720236" y="1600200"/>
            <a:ext cx="4658966" cy="1846005"/>
          </a:xfrm>
          <a:prstGeom prst="rect">
            <a:avLst/>
          </a:prstGeom>
          <a:noFill/>
        </p:spPr>
      </p:pic>
      <p:pic>
        <p:nvPicPr>
          <p:cNvPr id="5" name="Picture 4">
            <a:extLst>
              <a:ext uri="{FF2B5EF4-FFF2-40B4-BE49-F238E27FC236}">
                <a16:creationId xmlns:a16="http://schemas.microsoft.com/office/drawing/2014/main" id="{D77AADFC-B710-5946-F88F-41E07857E5A6}"/>
              </a:ext>
            </a:extLst>
          </p:cNvPr>
          <p:cNvPicPr>
            <a:picLocks noChangeAspect="1"/>
          </p:cNvPicPr>
          <p:nvPr/>
        </p:nvPicPr>
        <p:blipFill>
          <a:blip r:embed="rId3"/>
          <a:stretch>
            <a:fillRect/>
          </a:stretch>
        </p:blipFill>
        <p:spPr>
          <a:xfrm rot="10800000">
            <a:off x="8699243" y="3514916"/>
            <a:ext cx="700952" cy="1542615"/>
          </a:xfrm>
          <a:prstGeom prst="rect">
            <a:avLst/>
          </a:prstGeom>
        </p:spPr>
      </p:pic>
    </p:spTree>
    <p:extLst>
      <p:ext uri="{BB962C8B-B14F-4D97-AF65-F5344CB8AC3E}">
        <p14:creationId xmlns:p14="http://schemas.microsoft.com/office/powerpoint/2010/main" val="396621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t>How does MATLAB fit into model-based design?</a:t>
            </a:r>
          </a:p>
        </p:txBody>
      </p:sp>
      <p:sp>
        <p:nvSpPr>
          <p:cNvPr id="59" name="Content Placeholder 2">
            <a:extLst>
              <a:ext uri="{FF2B5EF4-FFF2-40B4-BE49-F238E27FC236}">
                <a16:creationId xmlns:a16="http://schemas.microsoft.com/office/drawing/2014/main" id="{120D9E84-F251-4E20-A41D-6ED184BF1C3F}"/>
              </a:ext>
            </a:extLst>
          </p:cNvPr>
          <p:cNvSpPr txBox="1">
            <a:spLocks/>
          </p:cNvSpPr>
          <p:nvPr/>
        </p:nvSpPr>
        <p:spPr>
          <a:xfrm>
            <a:off x="609602" y="1600200"/>
            <a:ext cx="10820398" cy="46482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000" dirty="0"/>
              <a:t>Technical computing &amp; data analysis are an important part of the design process</a:t>
            </a:r>
          </a:p>
          <a:p>
            <a:r>
              <a:rPr lang="en-US" sz="2000" dirty="0"/>
              <a:t>Simulink is built on top of MATLAB </a:t>
            </a:r>
          </a:p>
          <a:p>
            <a:pPr lvl="1"/>
            <a:r>
              <a:rPr lang="en-US" sz="1800" dirty="0"/>
              <a:t>Use the right tool for the job</a:t>
            </a:r>
          </a:p>
        </p:txBody>
      </p:sp>
      <p:pic>
        <p:nvPicPr>
          <p:cNvPr id="13" name="Picture 12">
            <a:extLst>
              <a:ext uri="{FF2B5EF4-FFF2-40B4-BE49-F238E27FC236}">
                <a16:creationId xmlns:a16="http://schemas.microsoft.com/office/drawing/2014/main" id="{AF06FA1F-263F-4E27-BBD9-17EB1E0C36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86075" y="3420894"/>
            <a:ext cx="5416653" cy="3373389"/>
          </a:xfrm>
          <a:prstGeom prst="rect">
            <a:avLst/>
          </a:prstGeom>
        </p:spPr>
      </p:pic>
      <p:sp>
        <p:nvSpPr>
          <p:cNvPr id="14" name="TextBox 13">
            <a:extLst>
              <a:ext uri="{FF2B5EF4-FFF2-40B4-BE49-F238E27FC236}">
                <a16:creationId xmlns:a16="http://schemas.microsoft.com/office/drawing/2014/main" id="{D5F3A977-A97F-49CE-A580-77CC5E79C2C7}"/>
              </a:ext>
            </a:extLst>
          </p:cNvPr>
          <p:cNvSpPr txBox="1"/>
          <p:nvPr/>
        </p:nvSpPr>
        <p:spPr>
          <a:xfrm>
            <a:off x="3886200" y="2868384"/>
            <a:ext cx="4206928" cy="400110"/>
          </a:xfrm>
          <a:prstGeom prst="rect">
            <a:avLst/>
          </a:prstGeom>
          <a:noFill/>
        </p:spPr>
        <p:txBody>
          <a:bodyPr wrap="square" rtlCol="0">
            <a:spAutoFit/>
          </a:bodyPr>
          <a:lstStyle/>
          <a:p>
            <a:pPr algn="ctr"/>
            <a:r>
              <a:rPr lang="en-US" sz="2000" dirty="0">
                <a:solidFill>
                  <a:schemeClr val="tx2"/>
                </a:solidFill>
                <a:latin typeface="Arial" pitchFamily="34" charset="0"/>
                <a:cs typeface="Arial" pitchFamily="34" charset="0"/>
              </a:rPr>
              <a:t>Technical Computing Workflow</a:t>
            </a:r>
          </a:p>
        </p:txBody>
      </p:sp>
      <p:pic>
        <p:nvPicPr>
          <p:cNvPr id="63" name="Picture 30" descr="L-Membrane_CMYK_Master_Smal">
            <a:extLst>
              <a:ext uri="{FF2B5EF4-FFF2-40B4-BE49-F238E27FC236}">
                <a16:creationId xmlns:a16="http://schemas.microsoft.com/office/drawing/2014/main" id="{4C572604-B8C8-4039-A952-CD7F92980CC8}"/>
              </a:ext>
            </a:extLst>
          </p:cNvPr>
          <p:cNvPicPr>
            <a:picLocks noChangeAspect="1" noChangeArrowheads="1"/>
          </p:cNvPicPr>
          <p:nvPr/>
        </p:nvPicPr>
        <p:blipFill>
          <a:blip r:embed="rId3" cstate="print"/>
          <a:srcRect/>
          <a:stretch>
            <a:fillRect/>
          </a:stretch>
        </p:blipFill>
        <p:spPr bwMode="hidden">
          <a:xfrm>
            <a:off x="4495800" y="3759541"/>
            <a:ext cx="2777566" cy="2509936"/>
          </a:xfrm>
          <a:prstGeom prst="rect">
            <a:avLst/>
          </a:prstGeom>
          <a:noFill/>
          <a:effectLst>
            <a:softEdge rad="12700"/>
          </a:effectLst>
        </p:spPr>
      </p:pic>
    </p:spTree>
    <p:extLst>
      <p:ext uri="{BB962C8B-B14F-4D97-AF65-F5344CB8AC3E}">
        <p14:creationId xmlns:p14="http://schemas.microsoft.com/office/powerpoint/2010/main" val="11781114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5E01F42-893B-48E7-9AE8-B93BF9FC5EB3}"/>
              </a:ext>
            </a:extLst>
          </p:cNvPr>
          <p:cNvSpPr>
            <a:spLocks noGrp="1"/>
          </p:cNvSpPr>
          <p:nvPr>
            <p:ph type="title"/>
          </p:nvPr>
        </p:nvSpPr>
        <p:spPr>
          <a:xfrm>
            <a:off x="609602" y="457200"/>
            <a:ext cx="10769600" cy="990600"/>
          </a:xfrm>
        </p:spPr>
        <p:txBody>
          <a:bodyPr/>
          <a:lstStyle/>
          <a:p>
            <a:r>
              <a:rPr lang="en-US"/>
              <a:t>MathWorks Support Mechanisms: Collaboration Ensures Success</a:t>
            </a:r>
          </a:p>
        </p:txBody>
      </p:sp>
      <p:graphicFrame>
        <p:nvGraphicFramePr>
          <p:cNvPr id="8" name="Content Placeholder 3">
            <a:extLst>
              <a:ext uri="{FF2B5EF4-FFF2-40B4-BE49-F238E27FC236}">
                <a16:creationId xmlns:a16="http://schemas.microsoft.com/office/drawing/2014/main" id="{62E21199-0712-4B5B-A415-96AC652FBB2A}"/>
              </a:ext>
            </a:extLst>
          </p:cNvPr>
          <p:cNvGraphicFramePr>
            <a:graphicFrameLocks noGrp="1"/>
          </p:cNvGraphicFramePr>
          <p:nvPr>
            <p:ph idx="1"/>
          </p:nvPr>
        </p:nvGraphicFramePr>
        <p:xfrm>
          <a:off x="609600"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7167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50EF-56E1-4072-9DE8-8FCFA3DB048C}"/>
              </a:ext>
            </a:extLst>
          </p:cNvPr>
          <p:cNvSpPr>
            <a:spLocks noGrp="1"/>
          </p:cNvSpPr>
          <p:nvPr>
            <p:ph type="title"/>
          </p:nvPr>
        </p:nvSpPr>
        <p:spPr/>
        <p:txBody>
          <a:bodyPr/>
          <a:lstStyle/>
          <a:p>
            <a:r>
              <a:rPr lang="en-US" dirty="0"/>
              <a:t>We need to shift verification left</a:t>
            </a:r>
          </a:p>
        </p:txBody>
      </p:sp>
      <p:pic>
        <p:nvPicPr>
          <p:cNvPr id="4" name="Picture 3">
            <a:extLst>
              <a:ext uri="{FF2B5EF4-FFF2-40B4-BE49-F238E27FC236}">
                <a16:creationId xmlns:a16="http://schemas.microsoft.com/office/drawing/2014/main" id="{F80ABB5E-5AC8-4D3A-AF9F-02BC0D789DA8}"/>
              </a:ext>
            </a:extLst>
          </p:cNvPr>
          <p:cNvPicPr>
            <a:picLocks noChangeAspect="1"/>
          </p:cNvPicPr>
          <p:nvPr/>
        </p:nvPicPr>
        <p:blipFill>
          <a:blip r:embed="rId2"/>
          <a:stretch>
            <a:fillRect/>
          </a:stretch>
        </p:blipFill>
        <p:spPr>
          <a:xfrm>
            <a:off x="2057400" y="1170444"/>
            <a:ext cx="7604762" cy="5682301"/>
          </a:xfrm>
          <a:prstGeom prst="rect">
            <a:avLst/>
          </a:prstGeom>
        </p:spPr>
      </p:pic>
      <p:sp>
        <p:nvSpPr>
          <p:cNvPr id="5" name="Rectangle 3">
            <a:extLst>
              <a:ext uri="{FF2B5EF4-FFF2-40B4-BE49-F238E27FC236}">
                <a16:creationId xmlns:a16="http://schemas.microsoft.com/office/drawing/2014/main" id="{B735E8F6-CABB-4A6D-9553-A9858FF673C4}"/>
              </a:ext>
            </a:extLst>
          </p:cNvPr>
          <p:cNvSpPr>
            <a:spLocks noChangeArrowheads="1"/>
          </p:cNvSpPr>
          <p:nvPr/>
        </p:nvSpPr>
        <p:spPr bwMode="auto">
          <a:xfrm>
            <a:off x="2997257" y="6477000"/>
            <a:ext cx="6197485" cy="24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998" i="1" dirty="0">
                <a:solidFill>
                  <a:schemeClr val="bg1">
                    <a:lumMod val="50000"/>
                  </a:schemeClr>
                </a:solidFill>
                <a:ea typeface="Arial Unicode MS" pitchFamily="34" charset="-128"/>
                <a:cs typeface="Arial Unicode MS" pitchFamily="34" charset="-128"/>
              </a:rPr>
              <a:t>Source: Clive Maxfield and </a:t>
            </a:r>
            <a:r>
              <a:rPr lang="en-US" sz="998" i="1" dirty="0" err="1">
                <a:solidFill>
                  <a:schemeClr val="bg1">
                    <a:lumMod val="50000"/>
                  </a:schemeClr>
                </a:solidFill>
                <a:ea typeface="Arial Unicode MS" pitchFamily="34" charset="-128"/>
                <a:cs typeface="Arial Unicode MS" pitchFamily="34" charset="-128"/>
              </a:rPr>
              <a:t>Kuhoo</a:t>
            </a:r>
            <a:r>
              <a:rPr lang="en-US" sz="998" i="1" dirty="0">
                <a:solidFill>
                  <a:schemeClr val="bg1">
                    <a:lumMod val="50000"/>
                  </a:schemeClr>
                </a:solidFill>
                <a:ea typeface="Arial Unicode MS" pitchFamily="34" charset="-128"/>
                <a:cs typeface="Arial Unicode MS" pitchFamily="34" charset="-128"/>
              </a:rPr>
              <a:t> Goyal “EDA: Where Electronics Begins”</a:t>
            </a:r>
          </a:p>
        </p:txBody>
      </p:sp>
      <p:sp>
        <p:nvSpPr>
          <p:cNvPr id="6" name="TextBox 5">
            <a:extLst>
              <a:ext uri="{FF2B5EF4-FFF2-40B4-BE49-F238E27FC236}">
                <a16:creationId xmlns:a16="http://schemas.microsoft.com/office/drawing/2014/main" id="{BDB7F7A1-D8F2-4AE5-A56F-2FE27FB74EC6}"/>
              </a:ext>
            </a:extLst>
          </p:cNvPr>
          <p:cNvSpPr txBox="1"/>
          <p:nvPr/>
        </p:nvSpPr>
        <p:spPr>
          <a:xfrm>
            <a:off x="2529838" y="1134815"/>
            <a:ext cx="6629341"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Where errors are introduced (</a:t>
            </a:r>
            <a:r>
              <a:rPr lang="en-US" b="1" dirty="0">
                <a:solidFill>
                  <a:srgbClr val="FFC000"/>
                </a:solidFill>
                <a:latin typeface="Arial" pitchFamily="34" charset="0"/>
                <a:cs typeface="Arial" pitchFamily="34" charset="0"/>
              </a:rPr>
              <a:t>yellow</a:t>
            </a:r>
            <a:r>
              <a:rPr lang="en-US" b="1" dirty="0">
                <a:latin typeface="Arial" pitchFamily="34" charset="0"/>
                <a:cs typeface="Arial" pitchFamily="34" charset="0"/>
              </a:rPr>
              <a:t>) vs. detected (</a:t>
            </a:r>
            <a:r>
              <a:rPr lang="en-US" b="1" dirty="0">
                <a:solidFill>
                  <a:schemeClr val="tx2"/>
                </a:solidFill>
                <a:latin typeface="Arial" pitchFamily="34" charset="0"/>
                <a:cs typeface="Arial" pitchFamily="34" charset="0"/>
              </a:rPr>
              <a:t>blue</a:t>
            </a:r>
            <a:r>
              <a:rPr lang="en-US" b="1" dirty="0">
                <a:latin typeface="Arial" pitchFamily="34" charset="0"/>
                <a:cs typeface="Arial" pitchFamily="34" charset="0"/>
              </a:rPr>
              <a:t>)</a:t>
            </a:r>
          </a:p>
        </p:txBody>
      </p:sp>
    </p:spTree>
    <p:extLst>
      <p:ext uri="{BB962C8B-B14F-4D97-AF65-F5344CB8AC3E}">
        <p14:creationId xmlns:p14="http://schemas.microsoft.com/office/powerpoint/2010/main" val="2797242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CE15941B-F00A-4BD6-AB82-D7ABFD595B69}"/>
              </a:ext>
            </a:extLst>
          </p:cNvPr>
          <p:cNvSpPr/>
          <p:nvPr/>
        </p:nvSpPr>
        <p:spPr>
          <a:xfrm>
            <a:off x="2286000" y="974200"/>
            <a:ext cx="7185492" cy="5731400"/>
          </a:xfrm>
          <a:prstGeom prst="flowChartDocumen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effectLst>
                <a:outerShdw blurRad="50800" dist="38100" dir="2700000" algn="tl" rotWithShape="0">
                  <a:prstClr val="black">
                    <a:alpha val="40000"/>
                  </a:prstClr>
                </a:outerShdw>
              </a:effectLst>
              <a:latin typeface="Arial" pitchFamily="34" charset="0"/>
              <a:cs typeface="Arial" pitchFamily="34" charset="0"/>
            </a:endParaRPr>
          </a:p>
        </p:txBody>
      </p:sp>
      <p:sp>
        <p:nvSpPr>
          <p:cNvPr id="2" name="Title 1">
            <a:extLst>
              <a:ext uri="{FF2B5EF4-FFF2-40B4-BE49-F238E27FC236}">
                <a16:creationId xmlns:a16="http://schemas.microsoft.com/office/drawing/2014/main" id="{EEF02488-FD65-46BD-BCB3-918EEF4C96D7}"/>
              </a:ext>
            </a:extLst>
          </p:cNvPr>
          <p:cNvSpPr>
            <a:spLocks noGrp="1"/>
          </p:cNvSpPr>
          <p:nvPr>
            <p:ph type="title"/>
          </p:nvPr>
        </p:nvSpPr>
        <p:spPr/>
        <p:txBody>
          <a:bodyPr/>
          <a:lstStyle/>
          <a:p>
            <a:r>
              <a:rPr lang="en-US" dirty="0"/>
              <a:t>Why is developing complex systems expensive?</a:t>
            </a:r>
          </a:p>
        </p:txBody>
      </p:sp>
      <p:grpSp>
        <p:nvGrpSpPr>
          <p:cNvPr id="21" name="Group 20">
            <a:extLst>
              <a:ext uri="{FF2B5EF4-FFF2-40B4-BE49-F238E27FC236}">
                <a16:creationId xmlns:a16="http://schemas.microsoft.com/office/drawing/2014/main" id="{02B3108C-B84E-41A2-9152-8F91B793FEB6}"/>
              </a:ext>
            </a:extLst>
          </p:cNvPr>
          <p:cNvGrpSpPr/>
          <p:nvPr/>
        </p:nvGrpSpPr>
        <p:grpSpPr>
          <a:xfrm>
            <a:off x="2438401" y="1006289"/>
            <a:ext cx="6556924" cy="5836427"/>
            <a:chOff x="2289056" y="988854"/>
            <a:chExt cx="7058589" cy="6841145"/>
          </a:xfrm>
        </p:grpSpPr>
        <p:pic>
          <p:nvPicPr>
            <p:cNvPr id="4" name="Picture 3">
              <a:extLst>
                <a:ext uri="{FF2B5EF4-FFF2-40B4-BE49-F238E27FC236}">
                  <a16:creationId xmlns:a16="http://schemas.microsoft.com/office/drawing/2014/main" id="{BFD55EEF-B644-43B4-B82E-5A690B4E03AD}"/>
                </a:ext>
              </a:extLst>
            </p:cNvPr>
            <p:cNvPicPr>
              <a:picLocks noChangeAspect="1"/>
            </p:cNvPicPr>
            <p:nvPr/>
          </p:nvPicPr>
          <p:blipFill>
            <a:blip r:embed="rId3"/>
            <a:stretch>
              <a:fillRect/>
            </a:stretch>
          </p:blipFill>
          <p:spPr>
            <a:xfrm>
              <a:off x="2802918" y="1053662"/>
              <a:ext cx="6394391" cy="5182897"/>
            </a:xfrm>
            <a:prstGeom prst="rect">
              <a:avLst/>
            </a:prstGeom>
          </p:spPr>
        </p:pic>
        <p:sp>
          <p:nvSpPr>
            <p:cNvPr id="15" name="TextBox 14">
              <a:extLst>
                <a:ext uri="{FF2B5EF4-FFF2-40B4-BE49-F238E27FC236}">
                  <a16:creationId xmlns:a16="http://schemas.microsoft.com/office/drawing/2014/main" id="{536CF17E-DE37-4712-8282-85D680429787}"/>
                </a:ext>
              </a:extLst>
            </p:cNvPr>
            <p:cNvSpPr txBox="1"/>
            <p:nvPr/>
          </p:nvSpPr>
          <p:spPr>
            <a:xfrm rot="16200000">
              <a:off x="2231340" y="4857648"/>
              <a:ext cx="1740759" cy="412735"/>
            </a:xfrm>
            <a:prstGeom prst="rect">
              <a:avLst/>
            </a:prstGeom>
            <a:solidFill>
              <a:schemeClr val="bg1"/>
            </a:solidFill>
          </p:spPr>
          <p:txBody>
            <a:bodyPr wrap="square" rtlCol="0">
              <a:spAutoFit/>
            </a:bodyPr>
            <a:lstStyle/>
            <a:p>
              <a:pPr algn="ctr"/>
              <a:endParaRPr lang="en-US" dirty="0">
                <a:latin typeface="Arial" pitchFamily="34" charset="0"/>
                <a:cs typeface="Arial" pitchFamily="34" charset="0"/>
              </a:endParaRPr>
            </a:p>
          </p:txBody>
        </p:sp>
        <p:sp>
          <p:nvSpPr>
            <p:cNvPr id="5" name="Text Box 5">
              <a:extLst>
                <a:ext uri="{FF2B5EF4-FFF2-40B4-BE49-F238E27FC236}">
                  <a16:creationId xmlns:a16="http://schemas.microsoft.com/office/drawing/2014/main" id="{3166A088-C13B-4DF1-BA8C-5AE993E8ABEC}"/>
                </a:ext>
              </a:extLst>
            </p:cNvPr>
            <p:cNvSpPr txBox="1">
              <a:spLocks noChangeArrowheads="1"/>
            </p:cNvSpPr>
            <p:nvPr/>
          </p:nvSpPr>
          <p:spPr bwMode="auto">
            <a:xfrm>
              <a:off x="3504540" y="7574958"/>
              <a:ext cx="5843105" cy="25504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900" i="1" dirty="0">
                  <a:solidFill>
                    <a:schemeClr val="bg1">
                      <a:lumMod val="50000"/>
                    </a:schemeClr>
                  </a:solidFill>
                  <a:latin typeface="Arial" charset="0"/>
                </a:rPr>
                <a:t>Source: Return on Investment for Independent Verification &amp; Validation, NASA, 2004.</a:t>
              </a:r>
            </a:p>
          </p:txBody>
        </p:sp>
        <p:sp>
          <p:nvSpPr>
            <p:cNvPr id="3" name="TextBox 2">
              <a:extLst>
                <a:ext uri="{FF2B5EF4-FFF2-40B4-BE49-F238E27FC236}">
                  <a16:creationId xmlns:a16="http://schemas.microsoft.com/office/drawing/2014/main" id="{2003EE6E-53A2-4083-A235-F9D05EB9F3FA}"/>
                </a:ext>
              </a:extLst>
            </p:cNvPr>
            <p:cNvSpPr txBox="1"/>
            <p:nvPr/>
          </p:nvSpPr>
          <p:spPr>
            <a:xfrm rot="16200000">
              <a:off x="7549454" y="3914745"/>
              <a:ext cx="2895600" cy="400110"/>
            </a:xfrm>
            <a:prstGeom prst="rect">
              <a:avLst/>
            </a:prstGeom>
            <a:solidFill>
              <a:schemeClr val="bg1"/>
            </a:solidFill>
          </p:spPr>
          <p:txBody>
            <a:bodyPr wrap="square" rtlCol="0">
              <a:spAutoFit/>
            </a:bodyPr>
            <a:lstStyle/>
            <a:p>
              <a:pPr algn="ctr"/>
              <a:r>
                <a:rPr lang="en-US" dirty="0">
                  <a:solidFill>
                    <a:schemeClr val="accent2"/>
                  </a:solidFill>
                  <a:latin typeface="Arial" pitchFamily="34" charset="0"/>
                  <a:cs typeface="Arial" pitchFamily="34" charset="0"/>
                </a:rPr>
                <a:t>Cost to Correct Defect</a:t>
              </a:r>
            </a:p>
          </p:txBody>
        </p:sp>
        <p:sp>
          <p:nvSpPr>
            <p:cNvPr id="6" name="TextBox 5">
              <a:extLst>
                <a:ext uri="{FF2B5EF4-FFF2-40B4-BE49-F238E27FC236}">
                  <a16:creationId xmlns:a16="http://schemas.microsoft.com/office/drawing/2014/main" id="{B3617D45-9593-4FFE-B270-3BD2B289273F}"/>
                </a:ext>
              </a:extLst>
            </p:cNvPr>
            <p:cNvSpPr txBox="1"/>
            <p:nvPr/>
          </p:nvSpPr>
          <p:spPr>
            <a:xfrm>
              <a:off x="5138342" y="5935035"/>
              <a:ext cx="2895600" cy="408066"/>
            </a:xfrm>
            <a:prstGeom prst="rect">
              <a:avLst/>
            </a:prstGeom>
            <a:solidFill>
              <a:schemeClr val="bg1"/>
            </a:solidFill>
          </p:spPr>
          <p:txBody>
            <a:bodyPr wrap="square" rtlCol="0">
              <a:spAutoFit/>
            </a:bodyPr>
            <a:lstStyle/>
            <a:p>
              <a:pPr algn="ctr"/>
              <a:r>
                <a:rPr lang="en-US" dirty="0">
                  <a:latin typeface="Arial" pitchFamily="34" charset="0"/>
                  <a:cs typeface="Arial" pitchFamily="34" charset="0"/>
                </a:rPr>
                <a:t>Phase Detected</a:t>
              </a:r>
            </a:p>
          </p:txBody>
        </p:sp>
        <p:sp>
          <p:nvSpPr>
            <p:cNvPr id="7" name="TextBox 6">
              <a:extLst>
                <a:ext uri="{FF2B5EF4-FFF2-40B4-BE49-F238E27FC236}">
                  <a16:creationId xmlns:a16="http://schemas.microsoft.com/office/drawing/2014/main" id="{3DBC3246-7950-48BA-B8F9-177380EB8AFA}"/>
                </a:ext>
              </a:extLst>
            </p:cNvPr>
            <p:cNvSpPr txBox="1"/>
            <p:nvPr/>
          </p:nvSpPr>
          <p:spPr>
            <a:xfrm rot="16200000">
              <a:off x="1041310" y="4588704"/>
              <a:ext cx="2895601" cy="400110"/>
            </a:xfrm>
            <a:prstGeom prst="rect">
              <a:avLst/>
            </a:prstGeom>
            <a:solidFill>
              <a:schemeClr val="bg1"/>
            </a:solidFill>
          </p:spPr>
          <p:txBody>
            <a:bodyPr wrap="square" rtlCol="0">
              <a:spAutoFit/>
            </a:bodyPr>
            <a:lstStyle/>
            <a:p>
              <a:pPr algn="ctr"/>
              <a:r>
                <a:rPr lang="en-US" dirty="0">
                  <a:latin typeface="Arial" pitchFamily="34" charset="0"/>
                  <a:cs typeface="Arial" pitchFamily="34" charset="0"/>
                </a:rPr>
                <a:t>Phase Introduced</a:t>
              </a:r>
            </a:p>
          </p:txBody>
        </p:sp>
        <p:sp>
          <p:nvSpPr>
            <p:cNvPr id="8" name="TextBox 7">
              <a:extLst>
                <a:ext uri="{FF2B5EF4-FFF2-40B4-BE49-F238E27FC236}">
                  <a16:creationId xmlns:a16="http://schemas.microsoft.com/office/drawing/2014/main" id="{E3EBC960-BD52-4684-8A00-C45C9965D682}"/>
                </a:ext>
              </a:extLst>
            </p:cNvPr>
            <p:cNvSpPr txBox="1"/>
            <p:nvPr/>
          </p:nvSpPr>
          <p:spPr>
            <a:xfrm rot="21277613">
              <a:off x="3900016" y="5788391"/>
              <a:ext cx="845723"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Concept</a:t>
              </a:r>
            </a:p>
          </p:txBody>
        </p:sp>
        <p:sp>
          <p:nvSpPr>
            <p:cNvPr id="9" name="TextBox 8">
              <a:extLst>
                <a:ext uri="{FF2B5EF4-FFF2-40B4-BE49-F238E27FC236}">
                  <a16:creationId xmlns:a16="http://schemas.microsoft.com/office/drawing/2014/main" id="{3E7A7B60-1E0B-41FA-9B1E-6EEC79229C7F}"/>
                </a:ext>
              </a:extLst>
            </p:cNvPr>
            <p:cNvSpPr txBox="1"/>
            <p:nvPr/>
          </p:nvSpPr>
          <p:spPr>
            <a:xfrm rot="21277613">
              <a:off x="4758233" y="5685194"/>
              <a:ext cx="1334028"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Requirements</a:t>
              </a:r>
            </a:p>
          </p:txBody>
        </p:sp>
        <p:sp>
          <p:nvSpPr>
            <p:cNvPr id="10" name="TextBox 9">
              <a:extLst>
                <a:ext uri="{FF2B5EF4-FFF2-40B4-BE49-F238E27FC236}">
                  <a16:creationId xmlns:a16="http://schemas.microsoft.com/office/drawing/2014/main" id="{FC031145-8306-4DD7-8B8E-9FC0E6CB376D}"/>
                </a:ext>
              </a:extLst>
            </p:cNvPr>
            <p:cNvSpPr txBox="1"/>
            <p:nvPr/>
          </p:nvSpPr>
          <p:spPr>
            <a:xfrm rot="21277613">
              <a:off x="6006971" y="5588047"/>
              <a:ext cx="838243"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Design</a:t>
              </a:r>
            </a:p>
          </p:txBody>
        </p:sp>
        <p:sp>
          <p:nvSpPr>
            <p:cNvPr id="11" name="TextBox 10">
              <a:extLst>
                <a:ext uri="{FF2B5EF4-FFF2-40B4-BE49-F238E27FC236}">
                  <a16:creationId xmlns:a16="http://schemas.microsoft.com/office/drawing/2014/main" id="{C61E70FD-73EE-4DA3-A204-3985CC559930}"/>
                </a:ext>
              </a:extLst>
            </p:cNvPr>
            <p:cNvSpPr txBox="1"/>
            <p:nvPr/>
          </p:nvSpPr>
          <p:spPr>
            <a:xfrm rot="21277613">
              <a:off x="6719056" y="5491453"/>
              <a:ext cx="1507705"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Implementation</a:t>
              </a:r>
            </a:p>
          </p:txBody>
        </p:sp>
        <p:sp>
          <p:nvSpPr>
            <p:cNvPr id="12" name="TextBox 11">
              <a:extLst>
                <a:ext uri="{FF2B5EF4-FFF2-40B4-BE49-F238E27FC236}">
                  <a16:creationId xmlns:a16="http://schemas.microsoft.com/office/drawing/2014/main" id="{B294A1FF-BF3C-4625-BBAA-D8B6159748E2}"/>
                </a:ext>
              </a:extLst>
            </p:cNvPr>
            <p:cNvSpPr txBox="1"/>
            <p:nvPr/>
          </p:nvSpPr>
          <p:spPr>
            <a:xfrm rot="21277613">
              <a:off x="8105602" y="5405140"/>
              <a:ext cx="550767" cy="307777"/>
            </a:xfrm>
            <a:prstGeom prst="rect">
              <a:avLst/>
            </a:prstGeom>
            <a:solidFill>
              <a:schemeClr val="bg1"/>
            </a:solidFill>
          </p:spPr>
          <p:txBody>
            <a:bodyPr wrap="square" rtlCol="0">
              <a:spAutoFit/>
            </a:bodyPr>
            <a:lstStyle/>
            <a:p>
              <a:pPr algn="ctr"/>
              <a:r>
                <a:rPr lang="en-US" sz="1200" dirty="0">
                  <a:latin typeface="Arial" pitchFamily="34" charset="0"/>
                  <a:cs typeface="Arial" pitchFamily="34" charset="0"/>
                </a:rPr>
                <a:t>Test</a:t>
              </a:r>
            </a:p>
          </p:txBody>
        </p:sp>
        <p:sp>
          <p:nvSpPr>
            <p:cNvPr id="13" name="TextBox 12">
              <a:extLst>
                <a:ext uri="{FF2B5EF4-FFF2-40B4-BE49-F238E27FC236}">
                  <a16:creationId xmlns:a16="http://schemas.microsoft.com/office/drawing/2014/main" id="{3486DC5A-DDEB-4875-9231-8669CCBC7D97}"/>
                </a:ext>
              </a:extLst>
            </p:cNvPr>
            <p:cNvSpPr txBox="1"/>
            <p:nvPr/>
          </p:nvSpPr>
          <p:spPr>
            <a:xfrm>
              <a:off x="3601399" y="5324106"/>
              <a:ext cx="550767"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Test</a:t>
              </a:r>
            </a:p>
          </p:txBody>
        </p:sp>
        <p:sp>
          <p:nvSpPr>
            <p:cNvPr id="14" name="TextBox 13">
              <a:extLst>
                <a:ext uri="{FF2B5EF4-FFF2-40B4-BE49-F238E27FC236}">
                  <a16:creationId xmlns:a16="http://schemas.microsoft.com/office/drawing/2014/main" id="{1B4CD116-3BFF-41AB-9B11-7EEB6E79D6B0}"/>
                </a:ext>
              </a:extLst>
            </p:cNvPr>
            <p:cNvSpPr txBox="1"/>
            <p:nvPr/>
          </p:nvSpPr>
          <p:spPr>
            <a:xfrm>
              <a:off x="2644461" y="5001716"/>
              <a:ext cx="1507705"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Implementation</a:t>
              </a:r>
            </a:p>
          </p:txBody>
        </p:sp>
        <p:sp>
          <p:nvSpPr>
            <p:cNvPr id="17" name="TextBox 16">
              <a:extLst>
                <a:ext uri="{FF2B5EF4-FFF2-40B4-BE49-F238E27FC236}">
                  <a16:creationId xmlns:a16="http://schemas.microsoft.com/office/drawing/2014/main" id="{16E7850B-2371-49FD-A0F9-D3B90FCAD667}"/>
                </a:ext>
              </a:extLst>
            </p:cNvPr>
            <p:cNvSpPr txBox="1"/>
            <p:nvPr/>
          </p:nvSpPr>
          <p:spPr>
            <a:xfrm>
              <a:off x="3304482" y="4698304"/>
              <a:ext cx="838243"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Design</a:t>
              </a:r>
            </a:p>
          </p:txBody>
        </p:sp>
        <p:sp>
          <p:nvSpPr>
            <p:cNvPr id="18" name="TextBox 17">
              <a:extLst>
                <a:ext uri="{FF2B5EF4-FFF2-40B4-BE49-F238E27FC236}">
                  <a16:creationId xmlns:a16="http://schemas.microsoft.com/office/drawing/2014/main" id="{6144DBBC-AFCF-4211-9D34-E2DB8AE131E3}"/>
                </a:ext>
              </a:extLst>
            </p:cNvPr>
            <p:cNvSpPr txBox="1"/>
            <p:nvPr/>
          </p:nvSpPr>
          <p:spPr>
            <a:xfrm>
              <a:off x="2727788" y="4375914"/>
              <a:ext cx="1334028"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Requirements</a:t>
              </a:r>
            </a:p>
          </p:txBody>
        </p:sp>
        <p:sp>
          <p:nvSpPr>
            <p:cNvPr id="19" name="TextBox 18">
              <a:extLst>
                <a:ext uri="{FF2B5EF4-FFF2-40B4-BE49-F238E27FC236}">
                  <a16:creationId xmlns:a16="http://schemas.microsoft.com/office/drawing/2014/main" id="{2A1B7CAB-544E-4B77-B437-2D89989AFD5A}"/>
                </a:ext>
              </a:extLst>
            </p:cNvPr>
            <p:cNvSpPr txBox="1"/>
            <p:nvPr/>
          </p:nvSpPr>
          <p:spPr>
            <a:xfrm>
              <a:off x="3138413" y="4066770"/>
              <a:ext cx="845723" cy="307777"/>
            </a:xfrm>
            <a:prstGeom prst="rect">
              <a:avLst/>
            </a:prstGeom>
            <a:solidFill>
              <a:schemeClr val="bg1"/>
            </a:solidFill>
          </p:spPr>
          <p:txBody>
            <a:bodyPr wrap="square" rtlCol="0">
              <a:spAutoFit/>
            </a:bodyPr>
            <a:lstStyle/>
            <a:p>
              <a:pPr algn="r"/>
              <a:r>
                <a:rPr lang="en-US" sz="1200" dirty="0">
                  <a:latin typeface="Arial" pitchFamily="34" charset="0"/>
                  <a:cs typeface="Arial" pitchFamily="34" charset="0"/>
                </a:rPr>
                <a:t>Concept</a:t>
              </a:r>
            </a:p>
          </p:txBody>
        </p:sp>
        <p:sp>
          <p:nvSpPr>
            <p:cNvPr id="20" name="TextBox 19">
              <a:extLst>
                <a:ext uri="{FF2B5EF4-FFF2-40B4-BE49-F238E27FC236}">
                  <a16:creationId xmlns:a16="http://schemas.microsoft.com/office/drawing/2014/main" id="{5708372B-6C49-4CB2-9EDC-B7AF7CDCD4DD}"/>
                </a:ext>
              </a:extLst>
            </p:cNvPr>
            <p:cNvSpPr txBox="1"/>
            <p:nvPr/>
          </p:nvSpPr>
          <p:spPr>
            <a:xfrm>
              <a:off x="4419600" y="988854"/>
              <a:ext cx="2895600" cy="408066"/>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Cost</a:t>
              </a:r>
            </a:p>
          </p:txBody>
        </p:sp>
      </p:grpSp>
    </p:spTree>
    <p:extLst>
      <p:ext uri="{BB962C8B-B14F-4D97-AF65-F5344CB8AC3E}">
        <p14:creationId xmlns:p14="http://schemas.microsoft.com/office/powerpoint/2010/main" val="379841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86B7-5646-4B92-B4B7-C029B9F770A8}"/>
              </a:ext>
            </a:extLst>
          </p:cNvPr>
          <p:cNvSpPr>
            <a:spLocks noGrp="1"/>
          </p:cNvSpPr>
          <p:nvPr>
            <p:ph type="title"/>
          </p:nvPr>
        </p:nvSpPr>
        <p:spPr/>
        <p:txBody>
          <a:bodyPr/>
          <a:lstStyle/>
          <a:p>
            <a:r>
              <a:rPr lang="en-US" dirty="0"/>
              <a:t>Traditional Development</a:t>
            </a:r>
          </a:p>
        </p:txBody>
      </p:sp>
      <p:sp>
        <p:nvSpPr>
          <p:cNvPr id="27" name="Rectangle 26">
            <a:extLst>
              <a:ext uri="{FF2B5EF4-FFF2-40B4-BE49-F238E27FC236}">
                <a16:creationId xmlns:a16="http://schemas.microsoft.com/office/drawing/2014/main" id="{CC3FA476-7462-4C24-9131-939F9B2418C3}"/>
              </a:ext>
            </a:extLst>
          </p:cNvPr>
          <p:cNvSpPr/>
          <p:nvPr/>
        </p:nvSpPr>
        <p:spPr>
          <a:xfrm>
            <a:off x="4879117" y="1371600"/>
            <a:ext cx="3518912" cy="369332"/>
          </a:xfrm>
          <a:prstGeom prst="rect">
            <a:avLst/>
          </a:prstGeom>
        </p:spPr>
        <p:txBody>
          <a:bodyPr wrap="none">
            <a:spAutoFit/>
          </a:bodyPr>
          <a:lstStyle/>
          <a:p>
            <a:pPr algn="ctr"/>
            <a:r>
              <a:rPr lang="en-US" dirty="0">
                <a:solidFill>
                  <a:schemeClr val="bg1"/>
                </a:solidFill>
              </a:rPr>
              <a:t>Requirements and specifications</a:t>
            </a:r>
          </a:p>
        </p:txBody>
      </p:sp>
      <p:sp>
        <p:nvSpPr>
          <p:cNvPr id="40" name="Rectangle 39">
            <a:extLst>
              <a:ext uri="{FF2B5EF4-FFF2-40B4-BE49-F238E27FC236}">
                <a16:creationId xmlns:a16="http://schemas.microsoft.com/office/drawing/2014/main" id="{287D4BCA-84A2-4C59-B18C-A98DBED7BA37}"/>
              </a:ext>
            </a:extLst>
          </p:cNvPr>
          <p:cNvSpPr/>
          <p:nvPr/>
        </p:nvSpPr>
        <p:spPr>
          <a:xfrm>
            <a:off x="5096040" y="3285239"/>
            <a:ext cx="2993127" cy="369332"/>
          </a:xfrm>
          <a:prstGeom prst="rect">
            <a:avLst/>
          </a:prstGeom>
        </p:spPr>
        <p:txBody>
          <a:bodyPr wrap="none">
            <a:spAutoFit/>
          </a:bodyPr>
          <a:lstStyle/>
          <a:p>
            <a:pPr algn="ctr"/>
            <a:r>
              <a:rPr lang="en-US" dirty="0">
                <a:solidFill>
                  <a:schemeClr val="bg1"/>
                </a:solidFill>
              </a:rPr>
              <a:t>Design and implementation</a:t>
            </a:r>
          </a:p>
        </p:txBody>
      </p:sp>
      <p:sp>
        <p:nvSpPr>
          <p:cNvPr id="42" name="Rectangle 41">
            <a:extLst>
              <a:ext uri="{FF2B5EF4-FFF2-40B4-BE49-F238E27FC236}">
                <a16:creationId xmlns:a16="http://schemas.microsoft.com/office/drawing/2014/main" id="{A0C7C1D2-93D9-438C-B101-F264C9F82C93}"/>
              </a:ext>
            </a:extLst>
          </p:cNvPr>
          <p:cNvSpPr/>
          <p:nvPr/>
        </p:nvSpPr>
        <p:spPr>
          <a:xfrm>
            <a:off x="4384830" y="3804164"/>
            <a:ext cx="1102872" cy="461665"/>
          </a:xfrm>
          <a:prstGeom prst="rect">
            <a:avLst/>
          </a:prstGeom>
          <a:ln>
            <a:solidFill>
              <a:schemeClr val="bg1"/>
            </a:solidFill>
          </a:ln>
        </p:spPr>
        <p:txBody>
          <a:bodyPr wrap="square">
            <a:spAutoFit/>
          </a:bodyPr>
          <a:lstStyle/>
          <a:p>
            <a:pPr algn="ctr"/>
            <a:r>
              <a:rPr lang="en-US" sz="1200" dirty="0">
                <a:solidFill>
                  <a:schemeClr val="bg1"/>
                </a:solidFill>
              </a:rPr>
              <a:t>Mechanical components</a:t>
            </a:r>
            <a:endParaRPr lang="en-US" dirty="0"/>
          </a:p>
        </p:txBody>
      </p:sp>
      <p:sp>
        <p:nvSpPr>
          <p:cNvPr id="28" name="Rectangle 27">
            <a:extLst>
              <a:ext uri="{FF2B5EF4-FFF2-40B4-BE49-F238E27FC236}">
                <a16:creationId xmlns:a16="http://schemas.microsoft.com/office/drawing/2014/main" id="{4BB517A4-3E0A-412E-BCFD-A5D1DFC6E188}"/>
              </a:ext>
            </a:extLst>
          </p:cNvPr>
          <p:cNvSpPr/>
          <p:nvPr/>
        </p:nvSpPr>
        <p:spPr>
          <a:xfrm>
            <a:off x="7608606" y="3804164"/>
            <a:ext cx="1102872" cy="461665"/>
          </a:xfrm>
          <a:prstGeom prst="rect">
            <a:avLst/>
          </a:prstGeom>
          <a:ln>
            <a:solidFill>
              <a:schemeClr val="bg1"/>
            </a:solidFill>
          </a:ln>
        </p:spPr>
        <p:txBody>
          <a:bodyPr wrap="square">
            <a:spAutoFit/>
          </a:bodyPr>
          <a:lstStyle/>
          <a:p>
            <a:pPr algn="ctr"/>
            <a:r>
              <a:rPr lang="en-US" sz="1200" dirty="0">
                <a:solidFill>
                  <a:schemeClr val="bg1"/>
                </a:solidFill>
              </a:rPr>
              <a:t>Embedded software</a:t>
            </a:r>
            <a:endParaRPr lang="en-US" dirty="0"/>
          </a:p>
        </p:txBody>
      </p:sp>
      <p:sp>
        <p:nvSpPr>
          <p:cNvPr id="18" name="Rectangle 17">
            <a:extLst>
              <a:ext uri="{FF2B5EF4-FFF2-40B4-BE49-F238E27FC236}">
                <a16:creationId xmlns:a16="http://schemas.microsoft.com/office/drawing/2014/main" id="{0965E491-AE5D-4C3A-8F78-14B0EDA6E8AD}"/>
              </a:ext>
            </a:extLst>
          </p:cNvPr>
          <p:cNvSpPr/>
          <p:nvPr/>
        </p:nvSpPr>
        <p:spPr>
          <a:xfrm>
            <a:off x="765633" y="2161987"/>
            <a:ext cx="3117838" cy="523220"/>
          </a:xfrm>
          <a:prstGeom prst="rect">
            <a:avLst/>
          </a:prstGeom>
        </p:spPr>
        <p:txBody>
          <a:bodyPr wrap="square">
            <a:spAutoFit/>
          </a:bodyPr>
          <a:lstStyle/>
          <a:p>
            <a:pPr algn="r"/>
            <a:r>
              <a:rPr lang="en-US" sz="1400" dirty="0"/>
              <a:t>Requirements are captured in text and may be ambiguous</a:t>
            </a:r>
          </a:p>
        </p:txBody>
      </p:sp>
      <p:sp>
        <p:nvSpPr>
          <p:cNvPr id="23" name="Rectangle 22">
            <a:extLst>
              <a:ext uri="{FF2B5EF4-FFF2-40B4-BE49-F238E27FC236}">
                <a16:creationId xmlns:a16="http://schemas.microsoft.com/office/drawing/2014/main" id="{D0817AFF-D63B-4CF2-9DD1-712A999A5017}"/>
              </a:ext>
            </a:extLst>
          </p:cNvPr>
          <p:cNvSpPr/>
          <p:nvPr/>
        </p:nvSpPr>
        <p:spPr>
          <a:xfrm>
            <a:off x="9325415" y="3888045"/>
            <a:ext cx="2435336" cy="523220"/>
          </a:xfrm>
          <a:prstGeom prst="rect">
            <a:avLst/>
          </a:prstGeom>
        </p:spPr>
        <p:txBody>
          <a:bodyPr wrap="square">
            <a:spAutoFit/>
          </a:bodyPr>
          <a:lstStyle/>
          <a:p>
            <a:r>
              <a:rPr lang="en-US" sz="1400" dirty="0"/>
              <a:t>Physical prototyping is expensive!</a:t>
            </a:r>
          </a:p>
        </p:txBody>
      </p:sp>
      <p:sp>
        <p:nvSpPr>
          <p:cNvPr id="34" name="Rectangle 33">
            <a:extLst>
              <a:ext uri="{FF2B5EF4-FFF2-40B4-BE49-F238E27FC236}">
                <a16:creationId xmlns:a16="http://schemas.microsoft.com/office/drawing/2014/main" id="{2B4EB892-AC1F-4A4F-9118-928C6FEE4658}"/>
              </a:ext>
            </a:extLst>
          </p:cNvPr>
          <p:cNvSpPr/>
          <p:nvPr/>
        </p:nvSpPr>
        <p:spPr>
          <a:xfrm>
            <a:off x="527354" y="3738144"/>
            <a:ext cx="2699750" cy="523220"/>
          </a:xfrm>
          <a:prstGeom prst="rect">
            <a:avLst/>
          </a:prstGeom>
        </p:spPr>
        <p:txBody>
          <a:bodyPr wrap="square">
            <a:spAutoFit/>
          </a:bodyPr>
          <a:lstStyle/>
          <a:p>
            <a:pPr lvl="1" algn="r"/>
            <a:r>
              <a:rPr lang="en-US" sz="1400" dirty="0"/>
              <a:t>Subsystems are often developed independently</a:t>
            </a:r>
          </a:p>
        </p:txBody>
      </p:sp>
      <p:cxnSp>
        <p:nvCxnSpPr>
          <p:cNvPr id="36" name="Straight Arrow Connector 35">
            <a:extLst>
              <a:ext uri="{FF2B5EF4-FFF2-40B4-BE49-F238E27FC236}">
                <a16:creationId xmlns:a16="http://schemas.microsoft.com/office/drawing/2014/main" id="{B70D55EF-770C-46ED-8F6F-06D3B59340A6}"/>
              </a:ext>
            </a:extLst>
          </p:cNvPr>
          <p:cNvCxnSpPr>
            <a:cxnSpLocks/>
            <a:stCxn id="34" idx="3"/>
            <a:endCxn id="59" idx="1"/>
          </p:cNvCxnSpPr>
          <p:nvPr/>
        </p:nvCxnSpPr>
        <p:spPr>
          <a:xfrm>
            <a:off x="3227104" y="3999754"/>
            <a:ext cx="2272352" cy="192318"/>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90E1E5C-AB9A-4B90-96AB-0C81C953FAE5}"/>
              </a:ext>
            </a:extLst>
          </p:cNvPr>
          <p:cNvSpPr/>
          <p:nvPr/>
        </p:nvSpPr>
        <p:spPr>
          <a:xfrm>
            <a:off x="1678005" y="4606547"/>
            <a:ext cx="1767360" cy="523220"/>
          </a:xfrm>
          <a:prstGeom prst="rect">
            <a:avLst/>
          </a:prstGeom>
        </p:spPr>
        <p:txBody>
          <a:bodyPr wrap="square">
            <a:spAutoFit/>
          </a:bodyPr>
          <a:lstStyle/>
          <a:p>
            <a:pPr lvl="1" algn="r"/>
            <a:r>
              <a:rPr lang="en-US" sz="1400" dirty="0"/>
              <a:t>Code is often hand-written</a:t>
            </a:r>
          </a:p>
        </p:txBody>
      </p:sp>
      <p:sp>
        <p:nvSpPr>
          <p:cNvPr id="43" name="Rectangle 42">
            <a:extLst>
              <a:ext uri="{FF2B5EF4-FFF2-40B4-BE49-F238E27FC236}">
                <a16:creationId xmlns:a16="http://schemas.microsoft.com/office/drawing/2014/main" id="{5FD89E12-865D-4778-883E-ABFA8E2559BD}"/>
              </a:ext>
            </a:extLst>
          </p:cNvPr>
          <p:cNvSpPr/>
          <p:nvPr/>
        </p:nvSpPr>
        <p:spPr>
          <a:xfrm>
            <a:off x="-228600" y="5801612"/>
            <a:ext cx="3917201" cy="523220"/>
          </a:xfrm>
          <a:prstGeom prst="rect">
            <a:avLst/>
          </a:prstGeom>
        </p:spPr>
        <p:txBody>
          <a:bodyPr wrap="square">
            <a:spAutoFit/>
          </a:bodyPr>
          <a:lstStyle/>
          <a:p>
            <a:pPr lvl="1" algn="r"/>
            <a:r>
              <a:rPr lang="en-US" sz="1400" dirty="0"/>
              <a:t>Problems are undiscovered or discovered late, when they are costly to fix.</a:t>
            </a:r>
          </a:p>
        </p:txBody>
      </p:sp>
      <p:grpSp>
        <p:nvGrpSpPr>
          <p:cNvPr id="45" name="Group 44">
            <a:extLst>
              <a:ext uri="{FF2B5EF4-FFF2-40B4-BE49-F238E27FC236}">
                <a16:creationId xmlns:a16="http://schemas.microsoft.com/office/drawing/2014/main" id="{0226623E-B4DE-4121-B9AB-BD7D34BF636E}"/>
              </a:ext>
            </a:extLst>
          </p:cNvPr>
          <p:cNvGrpSpPr/>
          <p:nvPr/>
        </p:nvGrpSpPr>
        <p:grpSpPr>
          <a:xfrm>
            <a:off x="4277141" y="1371600"/>
            <a:ext cx="4566454" cy="4953000"/>
            <a:chOff x="537963" y="1223137"/>
            <a:chExt cx="5411066" cy="5330063"/>
          </a:xfrm>
        </p:grpSpPr>
        <p:grpSp>
          <p:nvGrpSpPr>
            <p:cNvPr id="46" name="Group 45">
              <a:extLst>
                <a:ext uri="{FF2B5EF4-FFF2-40B4-BE49-F238E27FC236}">
                  <a16:creationId xmlns:a16="http://schemas.microsoft.com/office/drawing/2014/main" id="{5E693C14-3F5B-4000-8505-6E71A3A80FFD}"/>
                </a:ext>
              </a:extLst>
            </p:cNvPr>
            <p:cNvGrpSpPr/>
            <p:nvPr/>
          </p:nvGrpSpPr>
          <p:grpSpPr>
            <a:xfrm>
              <a:off x="537963" y="1223137"/>
              <a:ext cx="2282588" cy="984293"/>
              <a:chOff x="3479888" y="1142693"/>
              <a:chExt cx="2469141" cy="1064738"/>
            </a:xfrm>
          </p:grpSpPr>
          <p:sp>
            <p:nvSpPr>
              <p:cNvPr id="93" name="Freeform 16">
                <a:extLst>
                  <a:ext uri="{FF2B5EF4-FFF2-40B4-BE49-F238E27FC236}">
                    <a16:creationId xmlns:a16="http://schemas.microsoft.com/office/drawing/2014/main" id="{F4B02627-8BD9-4541-A13A-2440C31C67D1}"/>
                  </a:ext>
                </a:extLst>
              </p:cNvPr>
              <p:cNvSpPr>
                <a:spLocks/>
              </p:cNvSpPr>
              <p:nvPr/>
            </p:nvSpPr>
            <p:spPr bwMode="auto">
              <a:xfrm>
                <a:off x="4675795" y="145658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1A55172E-1816-46D3-B75E-EE0262A17F39}"/>
                  </a:ext>
                </a:extLst>
              </p:cNvPr>
              <p:cNvSpPr>
                <a:spLocks/>
              </p:cNvSpPr>
              <p:nvPr/>
            </p:nvSpPr>
            <p:spPr bwMode="auto">
              <a:xfrm>
                <a:off x="3803318" y="1142693"/>
                <a:ext cx="1808845" cy="1064738"/>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5" name="Group 94">
                <a:extLst>
                  <a:ext uri="{FF2B5EF4-FFF2-40B4-BE49-F238E27FC236}">
                    <a16:creationId xmlns:a16="http://schemas.microsoft.com/office/drawing/2014/main" id="{0464F8FE-7937-4DC4-8381-868E0EA6F4EC}"/>
                  </a:ext>
                </a:extLst>
              </p:cNvPr>
              <p:cNvGrpSpPr/>
              <p:nvPr/>
            </p:nvGrpSpPr>
            <p:grpSpPr>
              <a:xfrm>
                <a:off x="3479888" y="1485478"/>
                <a:ext cx="1982285" cy="721952"/>
                <a:chOff x="3419408" y="1457968"/>
                <a:chExt cx="2057820" cy="749462"/>
              </a:xfrm>
            </p:grpSpPr>
            <p:sp>
              <p:nvSpPr>
                <p:cNvPr id="96" name="Freeform 16">
                  <a:extLst>
                    <a:ext uri="{FF2B5EF4-FFF2-40B4-BE49-F238E27FC236}">
                      <a16:creationId xmlns:a16="http://schemas.microsoft.com/office/drawing/2014/main" id="{8087B84D-75CF-41B4-930B-6F59FA2E81E8}"/>
                    </a:ext>
                  </a:extLst>
                </p:cNvPr>
                <p:cNvSpPr>
                  <a:spLocks/>
                </p:cNvSpPr>
                <p:nvPr/>
              </p:nvSpPr>
              <p:spPr bwMode="auto">
                <a:xfrm>
                  <a:off x="4203994" y="145796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A41CD6B9-A30D-49B2-8242-9941DF0680B7}"/>
                    </a:ext>
                  </a:extLst>
                </p:cNvPr>
                <p:cNvSpPr>
                  <a:spLocks/>
                </p:cNvSpPr>
                <p:nvPr/>
              </p:nvSpPr>
              <p:spPr bwMode="auto">
                <a:xfrm>
                  <a:off x="3419408" y="145796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7" name="Down Arrow 63">
              <a:extLst>
                <a:ext uri="{FF2B5EF4-FFF2-40B4-BE49-F238E27FC236}">
                  <a16:creationId xmlns:a16="http://schemas.microsoft.com/office/drawing/2014/main" id="{3E243DCC-6F89-4FF6-BC3D-B20D22F973CF}"/>
                </a:ext>
              </a:extLst>
            </p:cNvPr>
            <p:cNvSpPr/>
            <p:nvPr/>
          </p:nvSpPr>
          <p:spPr>
            <a:xfrm>
              <a:off x="1077052" y="3251201"/>
              <a:ext cx="276168" cy="725642"/>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8" name="Down Arrow 64">
              <a:extLst>
                <a:ext uri="{FF2B5EF4-FFF2-40B4-BE49-F238E27FC236}">
                  <a16:creationId xmlns:a16="http://schemas.microsoft.com/office/drawing/2014/main" id="{A80FB231-23FB-48E4-A258-18611BC3630A}"/>
                </a:ext>
              </a:extLst>
            </p:cNvPr>
            <p:cNvSpPr/>
            <p:nvPr/>
          </p:nvSpPr>
          <p:spPr>
            <a:xfrm>
              <a:off x="2440185" y="3251201"/>
              <a:ext cx="276168" cy="725642"/>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9" name="Down Arrow 101">
              <a:extLst>
                <a:ext uri="{FF2B5EF4-FFF2-40B4-BE49-F238E27FC236}">
                  <a16:creationId xmlns:a16="http://schemas.microsoft.com/office/drawing/2014/main" id="{A4A67BCA-01AC-48DE-BB93-7C19594B881B}"/>
                </a:ext>
              </a:extLst>
            </p:cNvPr>
            <p:cNvSpPr/>
            <p:nvPr/>
          </p:nvSpPr>
          <p:spPr>
            <a:xfrm>
              <a:off x="3803318" y="3251201"/>
              <a:ext cx="276168" cy="725642"/>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0" name="Down Arrow 102">
              <a:extLst>
                <a:ext uri="{FF2B5EF4-FFF2-40B4-BE49-F238E27FC236}">
                  <a16:creationId xmlns:a16="http://schemas.microsoft.com/office/drawing/2014/main" id="{750EFFC7-C5C5-46AF-9727-36A3B233F456}"/>
                </a:ext>
              </a:extLst>
            </p:cNvPr>
            <p:cNvSpPr/>
            <p:nvPr/>
          </p:nvSpPr>
          <p:spPr>
            <a:xfrm>
              <a:off x="5185224" y="3251201"/>
              <a:ext cx="276168" cy="725642"/>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1" name="Down Arrow 103">
              <a:extLst>
                <a:ext uri="{FF2B5EF4-FFF2-40B4-BE49-F238E27FC236}">
                  <a16:creationId xmlns:a16="http://schemas.microsoft.com/office/drawing/2014/main" id="{259CB151-B850-44F6-BDAB-1351FDB63C99}"/>
                </a:ext>
              </a:extLst>
            </p:cNvPr>
            <p:cNvSpPr/>
            <p:nvPr/>
          </p:nvSpPr>
          <p:spPr>
            <a:xfrm>
              <a:off x="1077052" y="5528696"/>
              <a:ext cx="276168" cy="565839"/>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2" name="Down Arrow 104">
              <a:extLst>
                <a:ext uri="{FF2B5EF4-FFF2-40B4-BE49-F238E27FC236}">
                  <a16:creationId xmlns:a16="http://schemas.microsoft.com/office/drawing/2014/main" id="{4198681B-F129-4FD2-87FE-BFB94E5A9175}"/>
                </a:ext>
              </a:extLst>
            </p:cNvPr>
            <p:cNvSpPr/>
            <p:nvPr/>
          </p:nvSpPr>
          <p:spPr>
            <a:xfrm>
              <a:off x="2440185" y="5528696"/>
              <a:ext cx="276168" cy="565839"/>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3" name="Down Arrow 105">
              <a:extLst>
                <a:ext uri="{FF2B5EF4-FFF2-40B4-BE49-F238E27FC236}">
                  <a16:creationId xmlns:a16="http://schemas.microsoft.com/office/drawing/2014/main" id="{5576355B-365E-4301-BE3D-B30F243FF300}"/>
                </a:ext>
              </a:extLst>
            </p:cNvPr>
            <p:cNvSpPr/>
            <p:nvPr/>
          </p:nvSpPr>
          <p:spPr>
            <a:xfrm>
              <a:off x="3803318" y="5528696"/>
              <a:ext cx="276168" cy="565839"/>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54" name="Down Arrow 106">
              <a:extLst>
                <a:ext uri="{FF2B5EF4-FFF2-40B4-BE49-F238E27FC236}">
                  <a16:creationId xmlns:a16="http://schemas.microsoft.com/office/drawing/2014/main" id="{E90F2113-31D5-4268-BFED-9D50D3EC00F3}"/>
                </a:ext>
              </a:extLst>
            </p:cNvPr>
            <p:cNvSpPr/>
            <p:nvPr/>
          </p:nvSpPr>
          <p:spPr>
            <a:xfrm>
              <a:off x="5185224" y="5528696"/>
              <a:ext cx="276168" cy="565839"/>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grpSp>
          <p:nvGrpSpPr>
            <p:cNvPr id="55" name="Group 54">
              <a:extLst>
                <a:ext uri="{FF2B5EF4-FFF2-40B4-BE49-F238E27FC236}">
                  <a16:creationId xmlns:a16="http://schemas.microsoft.com/office/drawing/2014/main" id="{8F229D8E-8915-46EA-BAB4-F1BB005FF162}"/>
                </a:ext>
              </a:extLst>
            </p:cNvPr>
            <p:cNvGrpSpPr/>
            <p:nvPr/>
          </p:nvGrpSpPr>
          <p:grpSpPr>
            <a:xfrm>
              <a:off x="4762298" y="4591295"/>
              <a:ext cx="1124712" cy="941832"/>
              <a:chOff x="4782923" y="4591295"/>
              <a:chExt cx="1124712" cy="941832"/>
            </a:xfrm>
          </p:grpSpPr>
          <p:sp>
            <p:nvSpPr>
              <p:cNvPr id="89" name="Rounded Rectangle 142">
                <a:extLst>
                  <a:ext uri="{FF2B5EF4-FFF2-40B4-BE49-F238E27FC236}">
                    <a16:creationId xmlns:a16="http://schemas.microsoft.com/office/drawing/2014/main" id="{1A817047-1C91-418E-9005-1DFBC217515D}"/>
                  </a:ext>
                </a:extLst>
              </p:cNvPr>
              <p:cNvSpPr/>
              <p:nvPr/>
            </p:nvSpPr>
            <p:spPr bwMode="auto">
              <a:xfrm>
                <a:off x="4782923" y="4591295"/>
                <a:ext cx="1124712" cy="941832"/>
              </a:xfrm>
              <a:prstGeom prst="roundRect">
                <a:avLst>
                  <a:gd name="adj" fmla="val 4281"/>
                </a:avLst>
              </a:prstGeom>
              <a:solidFill>
                <a:schemeClr val="bg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a:latin typeface="Arial" pitchFamily="34" charset="0"/>
                  <a:cs typeface="Arial" pitchFamily="34" charset="0"/>
                </a:endParaRPr>
              </a:p>
            </p:txBody>
          </p:sp>
          <p:grpSp>
            <p:nvGrpSpPr>
              <p:cNvPr id="90" name="Group 89">
                <a:extLst>
                  <a:ext uri="{FF2B5EF4-FFF2-40B4-BE49-F238E27FC236}">
                    <a16:creationId xmlns:a16="http://schemas.microsoft.com/office/drawing/2014/main" id="{4B2D478C-741C-477F-8BED-DE3C25D97152}"/>
                  </a:ext>
                </a:extLst>
              </p:cNvPr>
              <p:cNvGrpSpPr/>
              <p:nvPr/>
            </p:nvGrpSpPr>
            <p:grpSpPr>
              <a:xfrm>
                <a:off x="4865219" y="4677452"/>
                <a:ext cx="960120" cy="769519"/>
                <a:chOff x="4851503" y="4711898"/>
                <a:chExt cx="960120" cy="769519"/>
              </a:xfrm>
            </p:grpSpPr>
            <p:sp>
              <p:nvSpPr>
                <p:cNvPr id="91" name="AutoShape 33">
                  <a:extLst>
                    <a:ext uri="{FF2B5EF4-FFF2-40B4-BE49-F238E27FC236}">
                      <a16:creationId xmlns:a16="http://schemas.microsoft.com/office/drawing/2014/main" id="{19A08D46-3887-47A7-BC87-8DDE32A7DC43}"/>
                    </a:ext>
                  </a:extLst>
                </p:cNvPr>
                <p:cNvSpPr>
                  <a:spLocks noChangeArrowheads="1"/>
                </p:cNvSpPr>
                <p:nvPr/>
              </p:nvSpPr>
              <p:spPr bwMode="auto">
                <a:xfrm>
                  <a:off x="4851503" y="5115657"/>
                  <a:ext cx="960120" cy="365760"/>
                </a:xfrm>
                <a:prstGeom prst="roundRect">
                  <a:avLst>
                    <a:gd name="adj" fmla="val 10162"/>
                  </a:avLst>
                </a:prstGeom>
                <a:solidFill>
                  <a:schemeClr val="accent1"/>
                </a:solidFill>
                <a:ln w="12700" algn="ctr">
                  <a:noFill/>
                  <a:round/>
                  <a:headEnd/>
                  <a:tailEnd/>
                </a:ln>
              </p:spPr>
              <p:txBody>
                <a:bodyPr lIns="9144" tIns="137160" rIns="9144" bIns="9144" anchor="ctr"/>
                <a:lstStyle/>
                <a:p>
                  <a:pPr algn="ctr"/>
                  <a:r>
                    <a:rPr lang="en-US" sz="1000" dirty="0">
                      <a:latin typeface="Arial" pitchFamily="34" charset="0"/>
                      <a:cs typeface="Arial" pitchFamily="34" charset="0"/>
                    </a:rPr>
                    <a:t>Electrical Components</a:t>
                  </a:r>
                </a:p>
                <a:p>
                  <a:pPr algn="ctr"/>
                  <a:endParaRPr lang="en-US" sz="1000" b="1" kern="1200" dirty="0">
                    <a:latin typeface="Arial" pitchFamily="34" charset="0"/>
                    <a:cs typeface="Arial" pitchFamily="34" charset="0"/>
                  </a:endParaRPr>
                </a:p>
              </p:txBody>
            </p:sp>
            <p:sp>
              <p:nvSpPr>
                <p:cNvPr id="92" name="AutoShape 32">
                  <a:extLst>
                    <a:ext uri="{FF2B5EF4-FFF2-40B4-BE49-F238E27FC236}">
                      <a16:creationId xmlns:a16="http://schemas.microsoft.com/office/drawing/2014/main" id="{EF4BA75F-CA01-4EB1-8A9D-60A69ABADEE9}"/>
                    </a:ext>
                  </a:extLst>
                </p:cNvPr>
                <p:cNvSpPr>
                  <a:spLocks noChangeArrowheads="1"/>
                </p:cNvSpPr>
                <p:nvPr/>
              </p:nvSpPr>
              <p:spPr bwMode="auto">
                <a:xfrm>
                  <a:off x="4851503" y="4711898"/>
                  <a:ext cx="960120" cy="347472"/>
                </a:xfrm>
                <a:prstGeom prst="roundRect">
                  <a:avLst>
                    <a:gd name="adj" fmla="val 10162"/>
                  </a:avLst>
                </a:prstGeom>
                <a:solidFill>
                  <a:schemeClr val="accent1"/>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a:latin typeface="Arial" pitchFamily="34" charset="0"/>
                      <a:cs typeface="Arial" pitchFamily="34" charset="0"/>
                    </a:rPr>
                    <a:t>EDA</a:t>
                  </a:r>
                </a:p>
              </p:txBody>
            </p:sp>
          </p:grpSp>
        </p:grpSp>
        <p:sp>
          <p:nvSpPr>
            <p:cNvPr id="56" name="AutoShape 19">
              <a:extLst>
                <a:ext uri="{FF2B5EF4-FFF2-40B4-BE49-F238E27FC236}">
                  <a16:creationId xmlns:a16="http://schemas.microsoft.com/office/drawing/2014/main" id="{5FC4444D-EFC7-4B89-99CF-3653949C3F58}"/>
                </a:ext>
              </a:extLst>
            </p:cNvPr>
            <p:cNvSpPr>
              <a:spLocks noChangeArrowheads="1"/>
            </p:cNvSpPr>
            <p:nvPr/>
          </p:nvSpPr>
          <p:spPr bwMode="auto">
            <a:xfrm>
              <a:off x="605536" y="6179515"/>
              <a:ext cx="5312664" cy="373685"/>
            </a:xfrm>
            <a:prstGeom prst="roundRect">
              <a:avLst>
                <a:gd name="adj" fmla="val 8662"/>
              </a:avLst>
            </a:prstGeom>
            <a:solidFill>
              <a:schemeClr val="bg2"/>
            </a:solidFill>
            <a:ln w="6350" cap="flat" cmpd="sng" algn="ctr">
              <a:noFill/>
              <a:prstDash val="solid"/>
              <a:round/>
              <a:headEnd type="none" w="med" len="med"/>
              <a:tailEnd type="none" w="med" len="med"/>
            </a:ln>
            <a:effectLst/>
          </p:spPr>
          <p:txBody>
            <a:bodyPr vert="horz" wrap="square" lIns="91440" tIns="91440" rIns="91440" bIns="45720" numCol="1" rtlCol="0" anchor="t" anchorCtr="0" compatLnSpc="1">
              <a:prstTxWarp prst="textNoShape">
                <a:avLst/>
              </a:prstTxWarp>
            </a:bodyPr>
            <a:lstStyle/>
            <a:p>
              <a:pPr algn="ctr"/>
              <a:r>
                <a:rPr lang="en-US" sz="1200" b="1" dirty="0">
                  <a:latin typeface="Arial" pitchFamily="34" charset="0"/>
                  <a:cs typeface="Arial" pitchFamily="34" charset="0"/>
                </a:rPr>
                <a:t>INTEGRATION AND TEST</a:t>
              </a:r>
            </a:p>
          </p:txBody>
        </p:sp>
        <p:sp>
          <p:nvSpPr>
            <p:cNvPr id="57" name="TextBox 56">
              <a:extLst>
                <a:ext uri="{FF2B5EF4-FFF2-40B4-BE49-F238E27FC236}">
                  <a16:creationId xmlns:a16="http://schemas.microsoft.com/office/drawing/2014/main" id="{8C4174D9-1652-4C9E-A300-5D15C9DCCFD7}"/>
                </a:ext>
              </a:extLst>
            </p:cNvPr>
            <p:cNvSpPr txBox="1"/>
            <p:nvPr/>
          </p:nvSpPr>
          <p:spPr>
            <a:xfrm>
              <a:off x="2516192" y="2255363"/>
              <a:ext cx="1465273" cy="276999"/>
            </a:xfrm>
            <a:prstGeom prst="rect">
              <a:avLst/>
            </a:prstGeom>
            <a:noFill/>
          </p:spPr>
          <p:txBody>
            <a:bodyPr wrap="none" rtlCol="0">
              <a:spAutoFit/>
            </a:bodyPr>
            <a:lstStyle/>
            <a:p>
              <a:r>
                <a:rPr lang="en-US" sz="1200" b="1" dirty="0">
                  <a:latin typeface="Arial" pitchFamily="34" charset="0"/>
                  <a:cs typeface="Arial" pitchFamily="34" charset="0"/>
                </a:rPr>
                <a:t>SPECIFICATIONS</a:t>
              </a:r>
            </a:p>
          </p:txBody>
        </p:sp>
        <p:grpSp>
          <p:nvGrpSpPr>
            <p:cNvPr id="58" name="Group 57">
              <a:extLst>
                <a:ext uri="{FF2B5EF4-FFF2-40B4-BE49-F238E27FC236}">
                  <a16:creationId xmlns:a16="http://schemas.microsoft.com/office/drawing/2014/main" id="{26127B3E-5C25-49ED-A4CD-695CAC32434C}"/>
                </a:ext>
              </a:extLst>
            </p:cNvPr>
            <p:cNvGrpSpPr/>
            <p:nvPr/>
          </p:nvGrpSpPr>
          <p:grpSpPr>
            <a:xfrm>
              <a:off x="3392753" y="4591296"/>
              <a:ext cx="1124712" cy="941832"/>
              <a:chOff x="3331802" y="4591296"/>
              <a:chExt cx="1124712" cy="941832"/>
            </a:xfrm>
          </p:grpSpPr>
          <p:sp>
            <p:nvSpPr>
              <p:cNvPr id="85" name="Rounded Rectangle 139">
                <a:extLst>
                  <a:ext uri="{FF2B5EF4-FFF2-40B4-BE49-F238E27FC236}">
                    <a16:creationId xmlns:a16="http://schemas.microsoft.com/office/drawing/2014/main" id="{0AA71386-92D8-467E-93B1-D461EFDE000C}"/>
                  </a:ext>
                </a:extLst>
              </p:cNvPr>
              <p:cNvSpPr/>
              <p:nvPr/>
            </p:nvSpPr>
            <p:spPr bwMode="auto">
              <a:xfrm>
                <a:off x="3331802" y="4591296"/>
                <a:ext cx="1124712" cy="941832"/>
              </a:xfrm>
              <a:prstGeom prst="roundRect">
                <a:avLst>
                  <a:gd name="adj" fmla="val 4281"/>
                </a:avLst>
              </a:prstGeom>
              <a:solidFill>
                <a:schemeClr val="bg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a:latin typeface="Arial" pitchFamily="34" charset="0"/>
                  <a:cs typeface="Arial" pitchFamily="34" charset="0"/>
                </a:endParaRPr>
              </a:p>
            </p:txBody>
          </p:sp>
          <p:grpSp>
            <p:nvGrpSpPr>
              <p:cNvPr id="86" name="Group 85">
                <a:extLst>
                  <a:ext uri="{FF2B5EF4-FFF2-40B4-BE49-F238E27FC236}">
                    <a16:creationId xmlns:a16="http://schemas.microsoft.com/office/drawing/2014/main" id="{E93AAAC5-E1C2-4EA9-9078-E889F9E5592D}"/>
                  </a:ext>
                </a:extLst>
              </p:cNvPr>
              <p:cNvGrpSpPr/>
              <p:nvPr/>
            </p:nvGrpSpPr>
            <p:grpSpPr>
              <a:xfrm>
                <a:off x="3414098" y="4677453"/>
                <a:ext cx="960120" cy="769519"/>
                <a:chOff x="3469597" y="4711898"/>
                <a:chExt cx="960120" cy="769519"/>
              </a:xfrm>
            </p:grpSpPr>
            <p:sp>
              <p:nvSpPr>
                <p:cNvPr id="87" name="AutoShape 33">
                  <a:extLst>
                    <a:ext uri="{FF2B5EF4-FFF2-40B4-BE49-F238E27FC236}">
                      <a16:creationId xmlns:a16="http://schemas.microsoft.com/office/drawing/2014/main" id="{75B79E6B-8BC7-4A47-BF78-8576FFCBAFDC}"/>
                    </a:ext>
                  </a:extLst>
                </p:cNvPr>
                <p:cNvSpPr>
                  <a:spLocks noChangeArrowheads="1"/>
                </p:cNvSpPr>
                <p:nvPr/>
              </p:nvSpPr>
              <p:spPr bwMode="auto">
                <a:xfrm>
                  <a:off x="3469597" y="5115657"/>
                  <a:ext cx="960120" cy="365760"/>
                </a:xfrm>
                <a:prstGeom prst="roundRect">
                  <a:avLst>
                    <a:gd name="adj" fmla="val 10162"/>
                  </a:avLst>
                </a:prstGeom>
                <a:solidFill>
                  <a:schemeClr val="accent1"/>
                </a:solidFill>
                <a:ln w="12700" algn="ctr">
                  <a:noFill/>
                  <a:round/>
                  <a:headEnd/>
                  <a:tailEnd/>
                </a:ln>
              </p:spPr>
              <p:txBody>
                <a:bodyPr lIns="9144" tIns="137160" rIns="9144" bIns="9144" anchor="ctr"/>
                <a:lstStyle/>
                <a:p>
                  <a:pPr algn="ctr"/>
                  <a:r>
                    <a:rPr lang="en-US" sz="1000" dirty="0">
                      <a:latin typeface="Arial" pitchFamily="34" charset="0"/>
                      <a:cs typeface="Arial" pitchFamily="34" charset="0"/>
                    </a:rPr>
                    <a:t>Mechanical Components</a:t>
                  </a:r>
                </a:p>
                <a:p>
                  <a:pPr algn="ctr"/>
                  <a:endParaRPr lang="en-US" sz="1000" b="1" kern="1200" dirty="0">
                    <a:latin typeface="Arial" pitchFamily="34" charset="0"/>
                    <a:cs typeface="Arial" pitchFamily="34" charset="0"/>
                  </a:endParaRPr>
                </a:p>
              </p:txBody>
            </p:sp>
            <p:sp>
              <p:nvSpPr>
                <p:cNvPr id="88" name="AutoShape 32">
                  <a:extLst>
                    <a:ext uri="{FF2B5EF4-FFF2-40B4-BE49-F238E27FC236}">
                      <a16:creationId xmlns:a16="http://schemas.microsoft.com/office/drawing/2014/main" id="{6D33CF2E-31D5-4709-B310-191F64F452F3}"/>
                    </a:ext>
                  </a:extLst>
                </p:cNvPr>
                <p:cNvSpPr>
                  <a:spLocks noChangeArrowheads="1"/>
                </p:cNvSpPr>
                <p:nvPr/>
              </p:nvSpPr>
              <p:spPr bwMode="auto">
                <a:xfrm>
                  <a:off x="3469597" y="4711898"/>
                  <a:ext cx="960120" cy="347472"/>
                </a:xfrm>
                <a:prstGeom prst="roundRect">
                  <a:avLst>
                    <a:gd name="adj" fmla="val 10162"/>
                  </a:avLst>
                </a:prstGeom>
                <a:solidFill>
                  <a:schemeClr val="accent1"/>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a:latin typeface="Arial" pitchFamily="34" charset="0"/>
                      <a:cs typeface="Arial" pitchFamily="34" charset="0"/>
                    </a:rPr>
                    <a:t>MCAD/</a:t>
                  </a:r>
                  <a:br>
                    <a:rPr lang="en-US" sz="1000" b="1" dirty="0">
                      <a:latin typeface="Arial" pitchFamily="34" charset="0"/>
                      <a:cs typeface="Arial" pitchFamily="34" charset="0"/>
                    </a:rPr>
                  </a:br>
                  <a:r>
                    <a:rPr lang="en-US" sz="1000" b="1" dirty="0">
                      <a:latin typeface="Arial" pitchFamily="34" charset="0"/>
                      <a:cs typeface="Arial" pitchFamily="34" charset="0"/>
                    </a:rPr>
                    <a:t>MCAE</a:t>
                  </a:r>
                </a:p>
              </p:txBody>
            </p:sp>
          </p:grpSp>
        </p:grpSp>
        <p:sp>
          <p:nvSpPr>
            <p:cNvPr id="59" name="TextBox 58">
              <a:extLst>
                <a:ext uri="{FF2B5EF4-FFF2-40B4-BE49-F238E27FC236}">
                  <a16:creationId xmlns:a16="http://schemas.microsoft.com/office/drawing/2014/main" id="{7C4DC119-F54F-4175-8AB1-560CD6F81792}"/>
                </a:ext>
              </a:extLst>
            </p:cNvPr>
            <p:cNvSpPr txBox="1"/>
            <p:nvPr/>
          </p:nvSpPr>
          <p:spPr>
            <a:xfrm>
              <a:off x="1986358" y="4109283"/>
              <a:ext cx="2995864" cy="298086"/>
            </a:xfrm>
            <a:prstGeom prst="rect">
              <a:avLst/>
            </a:prstGeom>
            <a:noFill/>
          </p:spPr>
          <p:txBody>
            <a:bodyPr wrap="square" rtlCol="0">
              <a:spAutoFit/>
            </a:bodyPr>
            <a:lstStyle/>
            <a:p>
              <a:r>
                <a:rPr lang="en-US" sz="1200" b="1" dirty="0">
                  <a:latin typeface="Arial" pitchFamily="34" charset="0"/>
                  <a:cs typeface="Arial" pitchFamily="34" charset="0"/>
                </a:rPr>
                <a:t>DESIGN AND IMPLEMENTATION</a:t>
              </a:r>
            </a:p>
          </p:txBody>
        </p:sp>
        <p:grpSp>
          <p:nvGrpSpPr>
            <p:cNvPr id="60" name="Group 59">
              <a:extLst>
                <a:ext uri="{FF2B5EF4-FFF2-40B4-BE49-F238E27FC236}">
                  <a16:creationId xmlns:a16="http://schemas.microsoft.com/office/drawing/2014/main" id="{8810BA6E-2324-4B96-BCD7-FE80F43C519D}"/>
                </a:ext>
              </a:extLst>
            </p:cNvPr>
            <p:cNvGrpSpPr/>
            <p:nvPr/>
          </p:nvGrpSpPr>
          <p:grpSpPr>
            <a:xfrm>
              <a:off x="2023207" y="4591296"/>
              <a:ext cx="1124712" cy="941832"/>
              <a:chOff x="1968669" y="4591296"/>
              <a:chExt cx="1124712" cy="941832"/>
            </a:xfrm>
          </p:grpSpPr>
          <p:sp>
            <p:nvSpPr>
              <p:cNvPr id="81" name="Rounded Rectangle 117">
                <a:extLst>
                  <a:ext uri="{FF2B5EF4-FFF2-40B4-BE49-F238E27FC236}">
                    <a16:creationId xmlns:a16="http://schemas.microsoft.com/office/drawing/2014/main" id="{20560E1B-DF72-41FC-9C6B-C1E0DDC5DDEC}"/>
                  </a:ext>
                </a:extLst>
              </p:cNvPr>
              <p:cNvSpPr/>
              <p:nvPr/>
            </p:nvSpPr>
            <p:spPr bwMode="auto">
              <a:xfrm>
                <a:off x="1968669" y="4591296"/>
                <a:ext cx="1124712" cy="941832"/>
              </a:xfrm>
              <a:prstGeom prst="roundRect">
                <a:avLst>
                  <a:gd name="adj" fmla="val 4281"/>
                </a:avLst>
              </a:prstGeom>
              <a:solidFill>
                <a:schemeClr val="bg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a:latin typeface="Arial" pitchFamily="34" charset="0"/>
                  <a:cs typeface="Arial" pitchFamily="34" charset="0"/>
                </a:endParaRPr>
              </a:p>
            </p:txBody>
          </p:sp>
          <p:grpSp>
            <p:nvGrpSpPr>
              <p:cNvPr id="82" name="Group 81">
                <a:extLst>
                  <a:ext uri="{FF2B5EF4-FFF2-40B4-BE49-F238E27FC236}">
                    <a16:creationId xmlns:a16="http://schemas.microsoft.com/office/drawing/2014/main" id="{FAE1811D-E3A8-4BAA-A505-1DC2B584B9FE}"/>
                  </a:ext>
                </a:extLst>
              </p:cNvPr>
              <p:cNvGrpSpPr/>
              <p:nvPr/>
            </p:nvGrpSpPr>
            <p:grpSpPr>
              <a:xfrm>
                <a:off x="2050965" y="4677453"/>
                <a:ext cx="960120" cy="769519"/>
                <a:chOff x="2106464" y="4711898"/>
                <a:chExt cx="960120" cy="769519"/>
              </a:xfrm>
            </p:grpSpPr>
            <p:sp>
              <p:nvSpPr>
                <p:cNvPr id="83" name="AutoShape 33">
                  <a:extLst>
                    <a:ext uri="{FF2B5EF4-FFF2-40B4-BE49-F238E27FC236}">
                      <a16:creationId xmlns:a16="http://schemas.microsoft.com/office/drawing/2014/main" id="{3BB29B69-12D5-41E6-B701-251C44C78301}"/>
                    </a:ext>
                  </a:extLst>
                </p:cNvPr>
                <p:cNvSpPr>
                  <a:spLocks noChangeArrowheads="1"/>
                </p:cNvSpPr>
                <p:nvPr/>
              </p:nvSpPr>
              <p:spPr bwMode="auto">
                <a:xfrm>
                  <a:off x="2106464" y="5115657"/>
                  <a:ext cx="960120" cy="365760"/>
                </a:xfrm>
                <a:prstGeom prst="roundRect">
                  <a:avLst>
                    <a:gd name="adj" fmla="val 10162"/>
                  </a:avLst>
                </a:prstGeom>
                <a:solidFill>
                  <a:schemeClr val="accent1"/>
                </a:solidFill>
                <a:ln w="12700" algn="ctr">
                  <a:noFill/>
                  <a:round/>
                  <a:headEnd/>
                  <a:tailEnd/>
                </a:ln>
              </p:spPr>
              <p:txBody>
                <a:bodyPr lIns="9144" tIns="137160" rIns="9144" bIns="9144" anchor="ctr"/>
                <a:lstStyle/>
                <a:p>
                  <a:pPr algn="ctr"/>
                  <a:r>
                    <a:rPr lang="en-US" sz="1000" dirty="0">
                      <a:latin typeface="Arial" pitchFamily="34" charset="0"/>
                      <a:cs typeface="Arial" pitchFamily="34" charset="0"/>
                    </a:rPr>
                    <a:t>Control Algorithms</a:t>
                  </a:r>
                </a:p>
                <a:p>
                  <a:pPr algn="ctr"/>
                  <a:endParaRPr lang="en-US" sz="1000" b="1" kern="1200" dirty="0">
                    <a:latin typeface="Arial" pitchFamily="34" charset="0"/>
                    <a:cs typeface="Arial" pitchFamily="34" charset="0"/>
                  </a:endParaRPr>
                </a:p>
              </p:txBody>
            </p:sp>
            <p:sp>
              <p:nvSpPr>
                <p:cNvPr id="84" name="AutoShape 32">
                  <a:extLst>
                    <a:ext uri="{FF2B5EF4-FFF2-40B4-BE49-F238E27FC236}">
                      <a16:creationId xmlns:a16="http://schemas.microsoft.com/office/drawing/2014/main" id="{8069D9C0-8F0F-4965-BD39-53F9210FC57A}"/>
                    </a:ext>
                  </a:extLst>
                </p:cNvPr>
                <p:cNvSpPr>
                  <a:spLocks noChangeArrowheads="1"/>
                </p:cNvSpPr>
                <p:nvPr/>
              </p:nvSpPr>
              <p:spPr bwMode="auto">
                <a:xfrm>
                  <a:off x="2106464" y="4711898"/>
                  <a:ext cx="960120" cy="347472"/>
                </a:xfrm>
                <a:prstGeom prst="roundRect">
                  <a:avLst>
                    <a:gd name="adj" fmla="val 10162"/>
                  </a:avLst>
                </a:prstGeom>
                <a:solidFill>
                  <a:schemeClr val="accent1"/>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a:latin typeface="Arial" pitchFamily="34" charset="0"/>
                      <a:cs typeface="Arial" pitchFamily="34" charset="0"/>
                    </a:rPr>
                    <a:t>Control</a:t>
                  </a:r>
                </a:p>
                <a:p>
                  <a:pPr marL="60325" indent="-60325" algn="ctr" fontAlgn="base">
                    <a:spcBef>
                      <a:spcPct val="0"/>
                    </a:spcBef>
                    <a:spcAft>
                      <a:spcPct val="0"/>
                    </a:spcAft>
                  </a:pPr>
                  <a:r>
                    <a:rPr lang="en-US" sz="1000" b="1" dirty="0">
                      <a:latin typeface="Arial" pitchFamily="34" charset="0"/>
                      <a:cs typeface="Arial" pitchFamily="34" charset="0"/>
                    </a:rPr>
                    <a:t>Design</a:t>
                  </a:r>
                </a:p>
              </p:txBody>
            </p:sp>
          </p:grpSp>
        </p:grpSp>
        <p:grpSp>
          <p:nvGrpSpPr>
            <p:cNvPr id="61" name="Group 60">
              <a:extLst>
                <a:ext uri="{FF2B5EF4-FFF2-40B4-BE49-F238E27FC236}">
                  <a16:creationId xmlns:a16="http://schemas.microsoft.com/office/drawing/2014/main" id="{93F0FD09-ECD7-4A75-AC3E-32FA2D0ABED4}"/>
                </a:ext>
              </a:extLst>
            </p:cNvPr>
            <p:cNvGrpSpPr/>
            <p:nvPr/>
          </p:nvGrpSpPr>
          <p:grpSpPr>
            <a:xfrm>
              <a:off x="653661" y="4591296"/>
              <a:ext cx="1124712" cy="941832"/>
              <a:chOff x="605536" y="4591296"/>
              <a:chExt cx="1124712" cy="941832"/>
            </a:xfrm>
          </p:grpSpPr>
          <p:sp>
            <p:nvSpPr>
              <p:cNvPr id="77" name="Rounded Rectangle 114">
                <a:extLst>
                  <a:ext uri="{FF2B5EF4-FFF2-40B4-BE49-F238E27FC236}">
                    <a16:creationId xmlns:a16="http://schemas.microsoft.com/office/drawing/2014/main" id="{E53F1068-A4BD-4A3A-B687-46FC074FFEE8}"/>
                  </a:ext>
                </a:extLst>
              </p:cNvPr>
              <p:cNvSpPr/>
              <p:nvPr/>
            </p:nvSpPr>
            <p:spPr bwMode="auto">
              <a:xfrm>
                <a:off x="605536" y="4591296"/>
                <a:ext cx="1124712" cy="941832"/>
              </a:xfrm>
              <a:prstGeom prst="roundRect">
                <a:avLst>
                  <a:gd name="adj" fmla="val 4281"/>
                </a:avLst>
              </a:prstGeom>
              <a:solidFill>
                <a:schemeClr val="bg1"/>
              </a:solidFill>
              <a:ln w="1905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endParaRPr lang="en-US" sz="1200" b="1" dirty="0">
                  <a:latin typeface="Arial" pitchFamily="34" charset="0"/>
                  <a:cs typeface="Arial" pitchFamily="34" charset="0"/>
                </a:endParaRPr>
              </a:p>
            </p:txBody>
          </p:sp>
          <p:grpSp>
            <p:nvGrpSpPr>
              <p:cNvPr id="78" name="Group 77">
                <a:extLst>
                  <a:ext uri="{FF2B5EF4-FFF2-40B4-BE49-F238E27FC236}">
                    <a16:creationId xmlns:a16="http://schemas.microsoft.com/office/drawing/2014/main" id="{8B8036A7-0DDB-495A-A17B-0AEE378C9C69}"/>
                  </a:ext>
                </a:extLst>
              </p:cNvPr>
              <p:cNvGrpSpPr/>
              <p:nvPr/>
            </p:nvGrpSpPr>
            <p:grpSpPr>
              <a:xfrm>
                <a:off x="687832" y="4677453"/>
                <a:ext cx="960120" cy="769519"/>
                <a:chOff x="750739" y="4711898"/>
                <a:chExt cx="960120" cy="769519"/>
              </a:xfrm>
            </p:grpSpPr>
            <p:sp>
              <p:nvSpPr>
                <p:cNvPr id="79" name="AutoShape 33">
                  <a:extLst>
                    <a:ext uri="{FF2B5EF4-FFF2-40B4-BE49-F238E27FC236}">
                      <a16:creationId xmlns:a16="http://schemas.microsoft.com/office/drawing/2014/main" id="{730E9523-7960-4C23-AADC-7CC6639FAB82}"/>
                    </a:ext>
                  </a:extLst>
                </p:cNvPr>
                <p:cNvSpPr>
                  <a:spLocks noChangeArrowheads="1"/>
                </p:cNvSpPr>
                <p:nvPr/>
              </p:nvSpPr>
              <p:spPr bwMode="auto">
                <a:xfrm>
                  <a:off x="750739" y="5115657"/>
                  <a:ext cx="960120" cy="365760"/>
                </a:xfrm>
                <a:prstGeom prst="roundRect">
                  <a:avLst>
                    <a:gd name="adj" fmla="val 10162"/>
                  </a:avLst>
                </a:prstGeom>
                <a:solidFill>
                  <a:schemeClr val="accent1"/>
                </a:solidFill>
                <a:ln w="12700" algn="ctr">
                  <a:noFill/>
                  <a:round/>
                  <a:headEnd/>
                  <a:tailEnd/>
                </a:ln>
              </p:spPr>
              <p:txBody>
                <a:bodyPr lIns="9144" tIns="137160" rIns="9144" bIns="9144" anchor="ctr"/>
                <a:lstStyle/>
                <a:p>
                  <a:pPr algn="ctr"/>
                  <a:r>
                    <a:rPr lang="en-US" sz="1000" dirty="0">
                      <a:latin typeface="Arial" pitchFamily="34" charset="0"/>
                      <a:cs typeface="Arial" pitchFamily="34" charset="0"/>
                    </a:rPr>
                    <a:t>Embedded Software</a:t>
                  </a:r>
                </a:p>
                <a:p>
                  <a:pPr algn="ctr"/>
                  <a:endParaRPr lang="en-US" sz="1000" b="1" kern="1200" dirty="0">
                    <a:latin typeface="Arial" pitchFamily="34" charset="0"/>
                    <a:cs typeface="Arial" pitchFamily="34" charset="0"/>
                  </a:endParaRPr>
                </a:p>
              </p:txBody>
            </p:sp>
            <p:sp>
              <p:nvSpPr>
                <p:cNvPr id="80" name="AutoShape 32">
                  <a:extLst>
                    <a:ext uri="{FF2B5EF4-FFF2-40B4-BE49-F238E27FC236}">
                      <a16:creationId xmlns:a16="http://schemas.microsoft.com/office/drawing/2014/main" id="{027942C6-6EF5-4FCD-9788-BD4609A06D31}"/>
                    </a:ext>
                  </a:extLst>
                </p:cNvPr>
                <p:cNvSpPr>
                  <a:spLocks noChangeArrowheads="1"/>
                </p:cNvSpPr>
                <p:nvPr/>
              </p:nvSpPr>
              <p:spPr bwMode="auto">
                <a:xfrm>
                  <a:off x="750739" y="4711898"/>
                  <a:ext cx="960120" cy="347472"/>
                </a:xfrm>
                <a:prstGeom prst="roundRect">
                  <a:avLst>
                    <a:gd name="adj" fmla="val 10162"/>
                  </a:avLst>
                </a:prstGeom>
                <a:solidFill>
                  <a:schemeClr val="accent1"/>
                </a:solidFill>
                <a:ln w="19050" algn="ctr">
                  <a:noFill/>
                  <a:miter lim="800000"/>
                  <a:headEnd/>
                  <a:tailEnd/>
                </a:ln>
                <a:effectLst/>
              </p:spPr>
              <p:txBody>
                <a:bodyPr lIns="9144" tIns="9144" rIns="9144" bIns="9144" anchor="ctr"/>
                <a:lstStyle/>
                <a:p>
                  <a:pPr marL="60325" indent="-60325" algn="ctr" fontAlgn="base">
                    <a:spcBef>
                      <a:spcPct val="0"/>
                    </a:spcBef>
                    <a:spcAft>
                      <a:spcPct val="0"/>
                    </a:spcAft>
                  </a:pPr>
                  <a:r>
                    <a:rPr lang="en-US" sz="1000" b="1" dirty="0">
                      <a:latin typeface="Arial" pitchFamily="34" charset="0"/>
                      <a:cs typeface="Arial" pitchFamily="34" charset="0"/>
                    </a:rPr>
                    <a:t>C/C++</a:t>
                  </a:r>
                </a:p>
              </p:txBody>
            </p:sp>
          </p:grpSp>
        </p:grpSp>
        <p:pic>
          <p:nvPicPr>
            <p:cNvPr id="62" name="Picture 61">
              <a:extLst>
                <a:ext uri="{FF2B5EF4-FFF2-40B4-BE49-F238E27FC236}">
                  <a16:creationId xmlns:a16="http://schemas.microsoft.com/office/drawing/2014/main" id="{DBB0E9DD-48BA-4B31-A5F0-F3ABAF3137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248" y="2636747"/>
              <a:ext cx="493776" cy="658368"/>
            </a:xfrm>
            <a:prstGeom prst="rect">
              <a:avLst/>
            </a:prstGeom>
          </p:spPr>
        </p:pic>
        <p:pic>
          <p:nvPicPr>
            <p:cNvPr id="63" name="Picture 62">
              <a:extLst>
                <a:ext uri="{FF2B5EF4-FFF2-40B4-BE49-F238E27FC236}">
                  <a16:creationId xmlns:a16="http://schemas.microsoft.com/office/drawing/2014/main" id="{C6621A59-E8A5-4D6C-9401-468874D6F9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1381" y="2636747"/>
              <a:ext cx="493776" cy="658368"/>
            </a:xfrm>
            <a:prstGeom prst="rect">
              <a:avLst/>
            </a:prstGeom>
          </p:spPr>
        </p:pic>
        <p:pic>
          <p:nvPicPr>
            <p:cNvPr id="64" name="Picture 63">
              <a:extLst>
                <a:ext uri="{FF2B5EF4-FFF2-40B4-BE49-F238E27FC236}">
                  <a16:creationId xmlns:a16="http://schemas.microsoft.com/office/drawing/2014/main" id="{E35E070D-7DD4-495B-BE6C-1F6DAC14C2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4417" y="2636747"/>
              <a:ext cx="493776" cy="658368"/>
            </a:xfrm>
            <a:prstGeom prst="rect">
              <a:avLst/>
            </a:prstGeom>
          </p:spPr>
        </p:pic>
        <p:pic>
          <p:nvPicPr>
            <p:cNvPr id="65" name="Picture 64">
              <a:extLst>
                <a:ext uri="{FF2B5EF4-FFF2-40B4-BE49-F238E27FC236}">
                  <a16:creationId xmlns:a16="http://schemas.microsoft.com/office/drawing/2014/main" id="{79F4F1C5-9861-4283-AFDC-88FCF22974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420" y="2636747"/>
              <a:ext cx="493776" cy="658368"/>
            </a:xfrm>
            <a:prstGeom prst="rect">
              <a:avLst/>
            </a:prstGeom>
          </p:spPr>
        </p:pic>
        <p:cxnSp>
          <p:nvCxnSpPr>
            <p:cNvPr id="66" name="Straight Connector 65">
              <a:extLst>
                <a:ext uri="{FF2B5EF4-FFF2-40B4-BE49-F238E27FC236}">
                  <a16:creationId xmlns:a16="http://schemas.microsoft.com/office/drawing/2014/main" id="{08DF6D88-42AA-4074-8BCC-0A86A533AEBA}"/>
                </a:ext>
              </a:extLst>
            </p:cNvPr>
            <p:cNvCxnSpPr/>
            <p:nvPr/>
          </p:nvCxnSpPr>
          <p:spPr>
            <a:xfrm>
              <a:off x="605536" y="3547533"/>
              <a:ext cx="5327372" cy="0"/>
            </a:xfrm>
            <a:prstGeom prst="line">
              <a:avLst/>
            </a:prstGeom>
            <a:ln w="25400">
              <a:solidFill>
                <a:srgbClr val="484848"/>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5900059-2BC1-482C-9116-DEE9CEF06895}"/>
                </a:ext>
              </a:extLst>
            </p:cNvPr>
            <p:cNvCxnSpPr/>
            <p:nvPr/>
          </p:nvCxnSpPr>
          <p:spPr>
            <a:xfrm>
              <a:off x="1903525" y="4527030"/>
              <a:ext cx="0" cy="1025229"/>
            </a:xfrm>
            <a:prstGeom prst="line">
              <a:avLst/>
            </a:prstGeom>
            <a:ln w="25400">
              <a:solidFill>
                <a:srgbClr val="484848"/>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8F3A8C8-F803-48DA-AA2B-98684334C958}"/>
                </a:ext>
              </a:extLst>
            </p:cNvPr>
            <p:cNvCxnSpPr/>
            <p:nvPr/>
          </p:nvCxnSpPr>
          <p:spPr>
            <a:xfrm>
              <a:off x="3275125" y="4527030"/>
              <a:ext cx="0" cy="1025229"/>
            </a:xfrm>
            <a:prstGeom prst="line">
              <a:avLst/>
            </a:prstGeom>
            <a:ln w="25400">
              <a:solidFill>
                <a:srgbClr val="484848"/>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6B7B753-880A-4958-8CD3-8F215EB8D796}"/>
                </a:ext>
              </a:extLst>
            </p:cNvPr>
            <p:cNvCxnSpPr/>
            <p:nvPr/>
          </p:nvCxnSpPr>
          <p:spPr>
            <a:xfrm>
              <a:off x="4646724" y="4527030"/>
              <a:ext cx="0" cy="1025229"/>
            </a:xfrm>
            <a:prstGeom prst="line">
              <a:avLst/>
            </a:prstGeom>
            <a:ln w="25400">
              <a:solidFill>
                <a:srgbClr val="484848"/>
              </a:solidFill>
              <a:prstDash val="sysDot"/>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31B3009-58BA-4418-AE5B-7543C8B7542E}"/>
                </a:ext>
              </a:extLst>
            </p:cNvPr>
            <p:cNvGrpSpPr/>
            <p:nvPr/>
          </p:nvGrpSpPr>
          <p:grpSpPr>
            <a:xfrm>
              <a:off x="3666440" y="1223137"/>
              <a:ext cx="2282588" cy="984293"/>
              <a:chOff x="3479888" y="1142693"/>
              <a:chExt cx="2469141" cy="1064738"/>
            </a:xfrm>
          </p:grpSpPr>
          <p:sp>
            <p:nvSpPr>
              <p:cNvPr id="72" name="Freeform 16">
                <a:extLst>
                  <a:ext uri="{FF2B5EF4-FFF2-40B4-BE49-F238E27FC236}">
                    <a16:creationId xmlns:a16="http://schemas.microsoft.com/office/drawing/2014/main" id="{988983A4-C1DE-49B2-9239-C36EF06EFAA7}"/>
                  </a:ext>
                </a:extLst>
              </p:cNvPr>
              <p:cNvSpPr>
                <a:spLocks/>
              </p:cNvSpPr>
              <p:nvPr/>
            </p:nvSpPr>
            <p:spPr bwMode="auto">
              <a:xfrm>
                <a:off x="4675795" y="145658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A860B7B4-BFEB-4DED-8193-D760712F27DD}"/>
                  </a:ext>
                </a:extLst>
              </p:cNvPr>
              <p:cNvSpPr>
                <a:spLocks/>
              </p:cNvSpPr>
              <p:nvPr/>
            </p:nvSpPr>
            <p:spPr bwMode="auto">
              <a:xfrm>
                <a:off x="3803318" y="1142693"/>
                <a:ext cx="1808845" cy="1064738"/>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4" name="Group 73">
                <a:extLst>
                  <a:ext uri="{FF2B5EF4-FFF2-40B4-BE49-F238E27FC236}">
                    <a16:creationId xmlns:a16="http://schemas.microsoft.com/office/drawing/2014/main" id="{6F5C5047-9189-4E75-8B28-ED577C3FE3E9}"/>
                  </a:ext>
                </a:extLst>
              </p:cNvPr>
              <p:cNvGrpSpPr/>
              <p:nvPr/>
            </p:nvGrpSpPr>
            <p:grpSpPr>
              <a:xfrm>
                <a:off x="3479888" y="1485478"/>
                <a:ext cx="1982285" cy="721952"/>
                <a:chOff x="3419408" y="1457968"/>
                <a:chExt cx="2057820" cy="749462"/>
              </a:xfrm>
            </p:grpSpPr>
            <p:sp>
              <p:nvSpPr>
                <p:cNvPr id="75" name="Freeform 16">
                  <a:extLst>
                    <a:ext uri="{FF2B5EF4-FFF2-40B4-BE49-F238E27FC236}">
                      <a16:creationId xmlns:a16="http://schemas.microsoft.com/office/drawing/2014/main" id="{8083743B-CCB9-48F9-9BA7-165D139E499A}"/>
                    </a:ext>
                  </a:extLst>
                </p:cNvPr>
                <p:cNvSpPr>
                  <a:spLocks/>
                </p:cNvSpPr>
                <p:nvPr/>
              </p:nvSpPr>
              <p:spPr bwMode="auto">
                <a:xfrm>
                  <a:off x="4203994" y="145796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B3CFB234-7E1D-4DC9-B8B5-B537A3F951B2}"/>
                    </a:ext>
                  </a:extLst>
                </p:cNvPr>
                <p:cNvSpPr>
                  <a:spLocks/>
                </p:cNvSpPr>
                <p:nvPr/>
              </p:nvSpPr>
              <p:spPr bwMode="auto">
                <a:xfrm>
                  <a:off x="3419408" y="1457968"/>
                  <a:ext cx="1273234" cy="749462"/>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1" name="AutoShape 19">
              <a:extLst>
                <a:ext uri="{FF2B5EF4-FFF2-40B4-BE49-F238E27FC236}">
                  <a16:creationId xmlns:a16="http://schemas.microsoft.com/office/drawing/2014/main" id="{5DF2DC03-E95D-4771-B1BB-02C1639FC771}"/>
                </a:ext>
              </a:extLst>
            </p:cNvPr>
            <p:cNvSpPr>
              <a:spLocks noChangeArrowheads="1"/>
            </p:cNvSpPr>
            <p:nvPr/>
          </p:nvSpPr>
          <p:spPr bwMode="auto">
            <a:xfrm>
              <a:off x="3694417" y="1688012"/>
              <a:ext cx="2254612" cy="322601"/>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a:latin typeface="Arial" pitchFamily="34" charset="0"/>
                  <a:cs typeface="Arial" pitchFamily="34" charset="0"/>
                </a:rPr>
                <a:t>REQUIREMENTS</a:t>
              </a:r>
            </a:p>
          </p:txBody>
        </p:sp>
      </p:grpSp>
      <p:cxnSp>
        <p:nvCxnSpPr>
          <p:cNvPr id="98" name="Straight Arrow Connector 97">
            <a:extLst>
              <a:ext uri="{FF2B5EF4-FFF2-40B4-BE49-F238E27FC236}">
                <a16:creationId xmlns:a16="http://schemas.microsoft.com/office/drawing/2014/main" id="{8A363E15-2708-4E27-8CFB-558B4B948C2C}"/>
              </a:ext>
            </a:extLst>
          </p:cNvPr>
          <p:cNvCxnSpPr>
            <a:cxnSpLocks/>
            <a:stCxn id="37" idx="3"/>
            <a:endCxn id="77" idx="1"/>
          </p:cNvCxnSpPr>
          <p:nvPr/>
        </p:nvCxnSpPr>
        <p:spPr>
          <a:xfrm>
            <a:off x="3445365" y="4868157"/>
            <a:ext cx="929415" cy="70931"/>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sp>
        <p:nvSpPr>
          <p:cNvPr id="99" name="AutoShape 19">
            <a:extLst>
              <a:ext uri="{FF2B5EF4-FFF2-40B4-BE49-F238E27FC236}">
                <a16:creationId xmlns:a16="http://schemas.microsoft.com/office/drawing/2014/main" id="{B63B4E90-F93D-472D-8C65-39383E4BA616}"/>
              </a:ext>
            </a:extLst>
          </p:cNvPr>
          <p:cNvSpPr>
            <a:spLocks noChangeArrowheads="1"/>
          </p:cNvSpPr>
          <p:nvPr/>
        </p:nvSpPr>
        <p:spPr bwMode="auto">
          <a:xfrm>
            <a:off x="4303140" y="1813273"/>
            <a:ext cx="1902690" cy="299779"/>
          </a:xfrm>
          <a:prstGeom prst="roundRect">
            <a:avLst>
              <a:gd name="adj" fmla="val 8662"/>
            </a:avLst>
          </a:prstGeom>
          <a:noFill/>
          <a:ln w="6350" cap="flat" cmpd="sng" algn="ctr">
            <a:no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a:latin typeface="Arial" pitchFamily="34" charset="0"/>
                <a:cs typeface="Arial" pitchFamily="34" charset="0"/>
              </a:rPr>
              <a:t>RESEARCH</a:t>
            </a:r>
          </a:p>
        </p:txBody>
      </p:sp>
      <p:cxnSp>
        <p:nvCxnSpPr>
          <p:cNvPr id="100" name="Straight Arrow Connector 99">
            <a:extLst>
              <a:ext uri="{FF2B5EF4-FFF2-40B4-BE49-F238E27FC236}">
                <a16:creationId xmlns:a16="http://schemas.microsoft.com/office/drawing/2014/main" id="{56AC5B2E-E476-4F69-BD75-1C4EDEA288E8}"/>
              </a:ext>
            </a:extLst>
          </p:cNvPr>
          <p:cNvCxnSpPr>
            <a:cxnSpLocks/>
            <a:stCxn id="18" idx="3"/>
            <a:endCxn id="57" idx="1"/>
          </p:cNvCxnSpPr>
          <p:nvPr/>
        </p:nvCxnSpPr>
        <p:spPr>
          <a:xfrm>
            <a:off x="3883471" y="2423597"/>
            <a:ext cx="2063118" cy="35909"/>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32A8833-8F9A-4843-8728-AFF221DE0ACA}"/>
              </a:ext>
            </a:extLst>
          </p:cNvPr>
          <p:cNvCxnSpPr>
            <a:cxnSpLocks/>
            <a:endCxn id="59" idx="3"/>
          </p:cNvCxnSpPr>
          <p:nvPr/>
        </p:nvCxnSpPr>
        <p:spPr>
          <a:xfrm flipH="1">
            <a:off x="8027696" y="4149456"/>
            <a:ext cx="1283864" cy="42616"/>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8056CCE-F4A6-42CE-8CB0-E3086B8D151A}"/>
              </a:ext>
            </a:extLst>
          </p:cNvPr>
          <p:cNvCxnSpPr>
            <a:cxnSpLocks/>
            <a:stCxn id="43" idx="3"/>
            <a:endCxn id="56" idx="1"/>
          </p:cNvCxnSpPr>
          <p:nvPr/>
        </p:nvCxnSpPr>
        <p:spPr>
          <a:xfrm>
            <a:off x="3688601" y="6063222"/>
            <a:ext cx="645566" cy="87753"/>
          </a:xfrm>
          <a:prstGeom prst="straightConnector1">
            <a:avLst/>
          </a:prstGeom>
          <a:ln w="9525">
            <a:solidFill>
              <a:srgbClr val="1B304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4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34" grpId="0"/>
      <p:bldP spid="37"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EED17-38FC-4BED-B00C-F43B7C85E6B5}"/>
              </a:ext>
            </a:extLst>
          </p:cNvPr>
          <p:cNvSpPr>
            <a:spLocks noGrp="1"/>
          </p:cNvSpPr>
          <p:nvPr>
            <p:ph type="title"/>
          </p:nvPr>
        </p:nvSpPr>
        <p:spPr/>
        <p:txBody>
          <a:bodyPr/>
          <a:lstStyle/>
          <a:p>
            <a:r>
              <a:rPr lang="en-US" dirty="0"/>
              <a:t>Ariane</a:t>
            </a:r>
          </a:p>
        </p:txBody>
      </p:sp>
      <p:pic>
        <p:nvPicPr>
          <p:cNvPr id="6" name="Picture 5">
            <a:extLst>
              <a:ext uri="{FF2B5EF4-FFF2-40B4-BE49-F238E27FC236}">
                <a16:creationId xmlns:a16="http://schemas.microsoft.com/office/drawing/2014/main" id="{EF48AA7D-40B6-44DE-9BB3-4F777F5DA320}"/>
              </a:ext>
            </a:extLst>
          </p:cNvPr>
          <p:cNvPicPr>
            <a:picLocks noChangeAspect="1"/>
          </p:cNvPicPr>
          <p:nvPr/>
        </p:nvPicPr>
        <p:blipFill>
          <a:blip r:embed="rId2"/>
          <a:stretch>
            <a:fillRect/>
          </a:stretch>
        </p:blipFill>
        <p:spPr>
          <a:xfrm>
            <a:off x="3824750" y="457200"/>
            <a:ext cx="4339303" cy="6096000"/>
          </a:xfrm>
          <a:prstGeom prst="rect">
            <a:avLst/>
          </a:prstGeom>
        </p:spPr>
      </p:pic>
      <p:sp>
        <p:nvSpPr>
          <p:cNvPr id="5" name="Arrow: Right 4">
            <a:extLst>
              <a:ext uri="{FF2B5EF4-FFF2-40B4-BE49-F238E27FC236}">
                <a16:creationId xmlns:a16="http://schemas.microsoft.com/office/drawing/2014/main" id="{FB0DCB10-7BF1-41E8-AEE7-180CA5C395E9}"/>
              </a:ext>
            </a:extLst>
          </p:cNvPr>
          <p:cNvSpPr/>
          <p:nvPr/>
        </p:nvSpPr>
        <p:spPr>
          <a:xfrm>
            <a:off x="5334000" y="3200400"/>
            <a:ext cx="1219200" cy="9906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ectangle 6">
            <a:extLst>
              <a:ext uri="{FF2B5EF4-FFF2-40B4-BE49-F238E27FC236}">
                <a16:creationId xmlns:a16="http://schemas.microsoft.com/office/drawing/2014/main" id="{A29FDEB3-BF2B-48DC-A1BB-3DE284140AA7}"/>
              </a:ext>
            </a:extLst>
          </p:cNvPr>
          <p:cNvSpPr/>
          <p:nvPr/>
        </p:nvSpPr>
        <p:spPr>
          <a:xfrm>
            <a:off x="8164053" y="4876800"/>
            <a:ext cx="1537600" cy="369332"/>
          </a:xfrm>
          <a:prstGeom prst="rect">
            <a:avLst/>
          </a:prstGeom>
        </p:spPr>
        <p:txBody>
          <a:bodyPr wrap="none">
            <a:spAutoFit/>
          </a:bodyPr>
          <a:lstStyle/>
          <a:p>
            <a:r>
              <a:rPr lang="en-US" b="1" dirty="0"/>
              <a:t>~2X payload</a:t>
            </a:r>
          </a:p>
        </p:txBody>
      </p:sp>
      <p:cxnSp>
        <p:nvCxnSpPr>
          <p:cNvPr id="9" name="Straight Arrow Connector 8">
            <a:extLst>
              <a:ext uri="{FF2B5EF4-FFF2-40B4-BE49-F238E27FC236}">
                <a16:creationId xmlns:a16="http://schemas.microsoft.com/office/drawing/2014/main" id="{DC63BE25-4D90-43EA-8229-19F225995EB7}"/>
              </a:ext>
            </a:extLst>
          </p:cNvPr>
          <p:cNvCxnSpPr/>
          <p:nvPr/>
        </p:nvCxnSpPr>
        <p:spPr>
          <a:xfrm flipH="1">
            <a:off x="7935453" y="5246132"/>
            <a:ext cx="457200" cy="38100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785CD54-4853-4435-933C-7167A9055475}"/>
              </a:ext>
            </a:extLst>
          </p:cNvPr>
          <p:cNvSpPr/>
          <p:nvPr/>
        </p:nvSpPr>
        <p:spPr>
          <a:xfrm>
            <a:off x="5297187" y="3476820"/>
            <a:ext cx="1219200" cy="430887"/>
          </a:xfrm>
          <a:prstGeom prst="rect">
            <a:avLst/>
          </a:prstGeom>
        </p:spPr>
        <p:txBody>
          <a:bodyPr wrap="square">
            <a:spAutoFit/>
          </a:bodyPr>
          <a:lstStyle/>
          <a:p>
            <a:r>
              <a:rPr lang="en-US" sz="1100" dirty="0"/>
              <a:t>Ariane 5 design and test</a:t>
            </a:r>
          </a:p>
        </p:txBody>
      </p:sp>
    </p:spTree>
    <p:extLst>
      <p:ext uri="{BB962C8B-B14F-4D97-AF65-F5344CB8AC3E}">
        <p14:creationId xmlns:p14="http://schemas.microsoft.com/office/powerpoint/2010/main" val="213286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0732-8819-40BD-B25C-120E8C205422}"/>
              </a:ext>
            </a:extLst>
          </p:cNvPr>
          <p:cNvSpPr>
            <a:spLocks noGrp="1"/>
          </p:cNvSpPr>
          <p:nvPr>
            <p:ph type="title"/>
          </p:nvPr>
        </p:nvSpPr>
        <p:spPr/>
        <p:txBody>
          <a:bodyPr/>
          <a:lstStyle/>
          <a:p>
            <a:r>
              <a:rPr lang="en-US" dirty="0"/>
              <a:t>Ariane</a:t>
            </a:r>
          </a:p>
        </p:txBody>
      </p:sp>
      <p:pic>
        <p:nvPicPr>
          <p:cNvPr id="14" name="Screen Recording 13">
            <a:hlinkClick r:id="" action="ppaction://media"/>
            <a:extLst>
              <a:ext uri="{FF2B5EF4-FFF2-40B4-BE49-F238E27FC236}">
                <a16:creationId xmlns:a16="http://schemas.microsoft.com/office/drawing/2014/main" id="{83B50E65-E611-4281-907B-45A2CE1000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4600" y="938969"/>
            <a:ext cx="7435268" cy="5410200"/>
          </a:xfrm>
          <a:prstGeom prst="rect">
            <a:avLst/>
          </a:prstGeom>
          <a:ln>
            <a:noFill/>
          </a:ln>
          <a:effectLst>
            <a:softEdge rad="112500"/>
          </a:effectLst>
        </p:spPr>
      </p:pic>
    </p:spTree>
    <p:extLst>
      <p:ext uri="{BB962C8B-B14F-4D97-AF65-F5344CB8AC3E}">
        <p14:creationId xmlns:p14="http://schemas.microsoft.com/office/powerpoint/2010/main" val="407985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1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6929-458D-4F84-B068-751E92836AD5}"/>
              </a:ext>
            </a:extLst>
          </p:cNvPr>
          <p:cNvSpPr>
            <a:spLocks noGrp="1"/>
          </p:cNvSpPr>
          <p:nvPr>
            <p:ph type="title"/>
          </p:nvPr>
        </p:nvSpPr>
        <p:spPr/>
        <p:txBody>
          <a:bodyPr/>
          <a:lstStyle/>
          <a:p>
            <a:r>
              <a:rPr lang="en-US" dirty="0"/>
              <a:t>Ariane</a:t>
            </a:r>
          </a:p>
        </p:txBody>
      </p:sp>
      <p:pic>
        <p:nvPicPr>
          <p:cNvPr id="4" name="Picture 3">
            <a:extLst>
              <a:ext uri="{FF2B5EF4-FFF2-40B4-BE49-F238E27FC236}">
                <a16:creationId xmlns:a16="http://schemas.microsoft.com/office/drawing/2014/main" id="{06E5D890-CE53-4FAB-9E37-CA851B97CC89}"/>
              </a:ext>
            </a:extLst>
          </p:cNvPr>
          <p:cNvPicPr>
            <a:picLocks noChangeAspect="1"/>
          </p:cNvPicPr>
          <p:nvPr/>
        </p:nvPicPr>
        <p:blipFill rotWithShape="1">
          <a:blip r:embed="rId3"/>
          <a:srcRect l="18890" t="16666" r="25392" b="51112"/>
          <a:stretch/>
        </p:blipFill>
        <p:spPr>
          <a:xfrm>
            <a:off x="2933700" y="1295400"/>
            <a:ext cx="6324600" cy="220980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19BD1181-6860-44DA-BFD3-ADE15929481D}"/>
              </a:ext>
            </a:extLst>
          </p:cNvPr>
          <p:cNvPicPr>
            <a:picLocks noChangeAspect="1"/>
          </p:cNvPicPr>
          <p:nvPr/>
        </p:nvPicPr>
        <p:blipFill rotWithShape="1">
          <a:blip r:embed="rId4"/>
          <a:srcRect l="21134" t="21111" r="21134" b="42300"/>
          <a:stretch/>
        </p:blipFill>
        <p:spPr>
          <a:xfrm>
            <a:off x="2941534" y="3823622"/>
            <a:ext cx="6332495" cy="2424778"/>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9C8208C5-4C18-4C96-8A28-FD7698E4E180}"/>
              </a:ext>
            </a:extLst>
          </p:cNvPr>
          <p:cNvSpPr/>
          <p:nvPr/>
        </p:nvSpPr>
        <p:spPr>
          <a:xfrm>
            <a:off x="7924800" y="5655626"/>
            <a:ext cx="609600" cy="225395"/>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ectangle 6">
            <a:extLst>
              <a:ext uri="{FF2B5EF4-FFF2-40B4-BE49-F238E27FC236}">
                <a16:creationId xmlns:a16="http://schemas.microsoft.com/office/drawing/2014/main" id="{1BC32F9D-67F6-49AC-AD1C-13024E3F7D28}"/>
              </a:ext>
            </a:extLst>
          </p:cNvPr>
          <p:cNvSpPr/>
          <p:nvPr/>
        </p:nvSpPr>
        <p:spPr>
          <a:xfrm>
            <a:off x="8722526" y="2620354"/>
            <a:ext cx="269074" cy="199046"/>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Rectangle 7">
            <a:extLst>
              <a:ext uri="{FF2B5EF4-FFF2-40B4-BE49-F238E27FC236}">
                <a16:creationId xmlns:a16="http://schemas.microsoft.com/office/drawing/2014/main" id="{D4897E14-FEBC-4849-8159-9779CEAC11D5}"/>
              </a:ext>
            </a:extLst>
          </p:cNvPr>
          <p:cNvSpPr/>
          <p:nvPr/>
        </p:nvSpPr>
        <p:spPr>
          <a:xfrm>
            <a:off x="5048249" y="2981414"/>
            <a:ext cx="2628902" cy="190500"/>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 name="Rectangle 8">
            <a:extLst>
              <a:ext uri="{FF2B5EF4-FFF2-40B4-BE49-F238E27FC236}">
                <a16:creationId xmlns:a16="http://schemas.microsoft.com/office/drawing/2014/main" id="{8F3165F4-4740-46A5-8303-69774CA7DC66}"/>
              </a:ext>
            </a:extLst>
          </p:cNvPr>
          <p:cNvSpPr/>
          <p:nvPr/>
        </p:nvSpPr>
        <p:spPr>
          <a:xfrm>
            <a:off x="3429000" y="5802818"/>
            <a:ext cx="1752600" cy="225395"/>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a:extLst>
              <a:ext uri="{FF2B5EF4-FFF2-40B4-BE49-F238E27FC236}">
                <a16:creationId xmlns:a16="http://schemas.microsoft.com/office/drawing/2014/main" id="{EAFBE91E-AFBF-49DC-8843-49ED716E202A}"/>
              </a:ext>
            </a:extLst>
          </p:cNvPr>
          <p:cNvSpPr/>
          <p:nvPr/>
        </p:nvSpPr>
        <p:spPr>
          <a:xfrm>
            <a:off x="3259241" y="2841812"/>
            <a:ext cx="2628902" cy="190500"/>
          </a:xfrm>
          <a:prstGeom prst="rect">
            <a:avLst/>
          </a:prstGeom>
          <a:solidFill>
            <a:srgbClr val="FFFF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0" name="Picture 9">
            <a:extLst>
              <a:ext uri="{FF2B5EF4-FFF2-40B4-BE49-F238E27FC236}">
                <a16:creationId xmlns:a16="http://schemas.microsoft.com/office/drawing/2014/main" id="{D33E1652-1691-40BD-92DD-3563CDEE6117}"/>
              </a:ext>
            </a:extLst>
          </p:cNvPr>
          <p:cNvPicPr>
            <a:picLocks noChangeAspect="1"/>
          </p:cNvPicPr>
          <p:nvPr/>
        </p:nvPicPr>
        <p:blipFill rotWithShape="1">
          <a:blip r:embed="rId5"/>
          <a:srcRect l="17430" t="9337" r="24838" b="16218"/>
          <a:stretch/>
        </p:blipFill>
        <p:spPr>
          <a:xfrm>
            <a:off x="2819400" y="993545"/>
            <a:ext cx="6825018" cy="5317165"/>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35A8F76E-CBCF-4AE6-8210-128C04289EED}"/>
              </a:ext>
            </a:extLst>
          </p:cNvPr>
          <p:cNvPicPr>
            <a:picLocks noChangeAspect="1"/>
          </p:cNvPicPr>
          <p:nvPr/>
        </p:nvPicPr>
        <p:blipFill rotWithShape="1">
          <a:blip r:embed="rId6"/>
          <a:srcRect l="15441" t="5556" r="37569" b="63333"/>
          <a:stretch/>
        </p:blipFill>
        <p:spPr>
          <a:xfrm>
            <a:off x="4401775" y="2795731"/>
            <a:ext cx="4343400" cy="1737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441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2AB82-CBF0-4BA1-BB72-EDF2C672A259}"/>
              </a:ext>
            </a:extLst>
          </p:cNvPr>
          <p:cNvSpPr>
            <a:spLocks noGrp="1"/>
          </p:cNvSpPr>
          <p:nvPr>
            <p:ph type="title"/>
          </p:nvPr>
        </p:nvSpPr>
        <p:spPr/>
        <p:txBody>
          <a:bodyPr/>
          <a:lstStyle/>
          <a:p>
            <a:r>
              <a:rPr lang="en-US" dirty="0"/>
              <a:t>Shifting Left with Model-Based Design</a:t>
            </a:r>
          </a:p>
        </p:txBody>
      </p:sp>
      <p:sp>
        <p:nvSpPr>
          <p:cNvPr id="3" name="Content Placeholder 2">
            <a:extLst>
              <a:ext uri="{FF2B5EF4-FFF2-40B4-BE49-F238E27FC236}">
                <a16:creationId xmlns:a16="http://schemas.microsoft.com/office/drawing/2014/main" id="{37631B9B-2BF7-4599-AC78-5CA23C3C49A0}"/>
              </a:ext>
            </a:extLst>
          </p:cNvPr>
          <p:cNvSpPr>
            <a:spLocks noGrp="1"/>
          </p:cNvSpPr>
          <p:nvPr>
            <p:ph idx="1"/>
          </p:nvPr>
        </p:nvSpPr>
        <p:spPr>
          <a:xfrm>
            <a:off x="609602" y="1600200"/>
            <a:ext cx="6881786" cy="4648200"/>
          </a:xfrm>
        </p:spPr>
        <p:txBody>
          <a:bodyPr/>
          <a:lstStyle/>
          <a:p>
            <a:r>
              <a:rPr lang="en-US" dirty="0">
                <a:solidFill>
                  <a:srgbClr val="0070C0"/>
                </a:solidFill>
              </a:rPr>
              <a:t>Model-Based Design </a:t>
            </a:r>
            <a:r>
              <a:rPr lang="en-US" dirty="0"/>
              <a:t>is a problem-solving method that treats the model as the single source of truth.</a:t>
            </a:r>
          </a:p>
          <a:p>
            <a:endParaRPr lang="en-US" dirty="0"/>
          </a:p>
          <a:p>
            <a:r>
              <a:rPr lang="en-US" dirty="0"/>
              <a:t>The model </a:t>
            </a:r>
          </a:p>
          <a:p>
            <a:pPr lvl="1"/>
            <a:r>
              <a:rPr lang="en-US" dirty="0"/>
              <a:t>is an executable requirements document.</a:t>
            </a:r>
          </a:p>
          <a:p>
            <a:pPr lvl="1"/>
            <a:r>
              <a:rPr lang="en-US" dirty="0"/>
              <a:t>lets us simulate many domains in one environment.</a:t>
            </a:r>
          </a:p>
          <a:p>
            <a:pPr lvl="1"/>
            <a:r>
              <a:rPr lang="en-US" dirty="0"/>
              <a:t>enables early, continuous testing.</a:t>
            </a:r>
          </a:p>
          <a:p>
            <a:pPr lvl="1"/>
            <a:r>
              <a:rPr lang="en-US" dirty="0"/>
              <a:t>serves as a source for code generation.</a:t>
            </a:r>
          </a:p>
          <a:p>
            <a:pPr marL="458340" lvl="1" indent="0">
              <a:buNone/>
            </a:pPr>
            <a:endParaRPr lang="en-US" dirty="0"/>
          </a:p>
          <a:p>
            <a:endParaRPr lang="en-US" dirty="0"/>
          </a:p>
        </p:txBody>
      </p:sp>
      <p:grpSp>
        <p:nvGrpSpPr>
          <p:cNvPr id="4" name="Group 3">
            <a:extLst>
              <a:ext uri="{FF2B5EF4-FFF2-40B4-BE49-F238E27FC236}">
                <a16:creationId xmlns:a16="http://schemas.microsoft.com/office/drawing/2014/main" id="{5FED234F-6DC3-45D4-BAB2-DF4ADA3E8E33}"/>
              </a:ext>
            </a:extLst>
          </p:cNvPr>
          <p:cNvGrpSpPr/>
          <p:nvPr/>
        </p:nvGrpSpPr>
        <p:grpSpPr>
          <a:xfrm>
            <a:off x="7772400" y="1752600"/>
            <a:ext cx="3936668" cy="3657600"/>
            <a:chOff x="6811275" y="2133600"/>
            <a:chExt cx="4745393" cy="3953519"/>
          </a:xfrm>
        </p:grpSpPr>
        <p:grpSp>
          <p:nvGrpSpPr>
            <p:cNvPr id="5" name="Group 4">
              <a:extLst>
                <a:ext uri="{FF2B5EF4-FFF2-40B4-BE49-F238E27FC236}">
                  <a16:creationId xmlns:a16="http://schemas.microsoft.com/office/drawing/2014/main" id="{42A94BE9-0A56-4F4F-AE9F-6ABF1F362749}"/>
                </a:ext>
              </a:extLst>
            </p:cNvPr>
            <p:cNvGrpSpPr/>
            <p:nvPr/>
          </p:nvGrpSpPr>
          <p:grpSpPr>
            <a:xfrm>
              <a:off x="6811275" y="2654808"/>
              <a:ext cx="3337560" cy="3432311"/>
              <a:chOff x="695062" y="2029968"/>
              <a:chExt cx="3337560" cy="3432311"/>
            </a:xfrm>
          </p:grpSpPr>
          <p:sp>
            <p:nvSpPr>
              <p:cNvPr id="6" name="Rounded Rectangle 24">
                <a:extLst>
                  <a:ext uri="{FF2B5EF4-FFF2-40B4-BE49-F238E27FC236}">
                    <a16:creationId xmlns:a16="http://schemas.microsoft.com/office/drawing/2014/main" id="{D079162B-5AFA-481D-9AA1-9DBDA204F158}"/>
                  </a:ext>
                </a:extLst>
              </p:cNvPr>
              <p:cNvSpPr/>
              <p:nvPr/>
            </p:nvSpPr>
            <p:spPr>
              <a:xfrm>
                <a:off x="695062" y="5096519"/>
                <a:ext cx="3337560" cy="36576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b="1" dirty="0">
                    <a:solidFill>
                      <a:schemeClr val="tx1"/>
                    </a:solidFill>
                    <a:latin typeface="Arial" pitchFamily="34" charset="0"/>
                    <a:cs typeface="Arial" pitchFamily="34" charset="0"/>
                  </a:rPr>
                  <a:t>INTEGRATION</a:t>
                </a:r>
              </a:p>
            </p:txBody>
          </p:sp>
          <p:sp>
            <p:nvSpPr>
              <p:cNvPr id="7" name="Down Arrow 25">
                <a:extLst>
                  <a:ext uri="{FF2B5EF4-FFF2-40B4-BE49-F238E27FC236}">
                    <a16:creationId xmlns:a16="http://schemas.microsoft.com/office/drawing/2014/main" id="{81567074-3319-45EB-986F-1B050784AE91}"/>
                  </a:ext>
                </a:extLst>
              </p:cNvPr>
              <p:cNvSpPr/>
              <p:nvPr/>
            </p:nvSpPr>
            <p:spPr>
              <a:xfrm>
                <a:off x="2225758" y="4756568"/>
                <a:ext cx="276168" cy="383744"/>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grpSp>
            <p:nvGrpSpPr>
              <p:cNvPr id="8" name="Group 7">
                <a:extLst>
                  <a:ext uri="{FF2B5EF4-FFF2-40B4-BE49-F238E27FC236}">
                    <a16:creationId xmlns:a16="http://schemas.microsoft.com/office/drawing/2014/main" id="{C839E76F-EFEE-4B35-9E8F-636D2F4D8B0A}"/>
                  </a:ext>
                </a:extLst>
              </p:cNvPr>
              <p:cNvGrpSpPr/>
              <p:nvPr/>
            </p:nvGrpSpPr>
            <p:grpSpPr>
              <a:xfrm>
                <a:off x="695062" y="3581553"/>
                <a:ext cx="3337560" cy="1188720"/>
                <a:chOff x="694944" y="3581553"/>
                <a:chExt cx="3337560" cy="1188720"/>
              </a:xfrm>
            </p:grpSpPr>
            <p:sp>
              <p:nvSpPr>
                <p:cNvPr id="13" name="Rounded Rectangle 27">
                  <a:extLst>
                    <a:ext uri="{FF2B5EF4-FFF2-40B4-BE49-F238E27FC236}">
                      <a16:creationId xmlns:a16="http://schemas.microsoft.com/office/drawing/2014/main" id="{64DD7218-E8CB-4F85-BD41-EA1C8E21045C}"/>
                    </a:ext>
                  </a:extLst>
                </p:cNvPr>
                <p:cNvSpPr/>
                <p:nvPr/>
              </p:nvSpPr>
              <p:spPr bwMode="auto">
                <a:xfrm>
                  <a:off x="694944" y="3581553"/>
                  <a:ext cx="3337560" cy="1188720"/>
                </a:xfrm>
                <a:prstGeom prst="roundRect">
                  <a:avLst>
                    <a:gd name="adj" fmla="val 8905"/>
                  </a:avLst>
                </a:prstGeom>
                <a:solidFill>
                  <a:schemeClr val="bg1"/>
                </a:solidFill>
                <a:ln w="19050" cap="flat" cmpd="sng" algn="ctr">
                  <a:solidFill>
                    <a:srgbClr val="484848"/>
                  </a:solidFill>
                  <a:prstDash val="solid"/>
                  <a:round/>
                  <a:headEnd type="none" w="med" len="med"/>
                  <a:tailEnd type="none" w="med" len="med"/>
                </a:ln>
                <a:effectLst>
                  <a:innerShdw>
                    <a:schemeClr val="tx1"/>
                  </a:innerShdw>
                  <a:softEdge rad="0"/>
                </a:effectLst>
              </p:spPr>
              <p:txBody>
                <a:bodyPr vert="horz" wrap="square" lIns="91440" tIns="91440" rIns="91440" bIns="91440" numCol="1" rtlCol="0" anchor="t" anchorCtr="0" compatLnSpc="1">
                  <a:prstTxWarp prst="textNoShape">
                    <a:avLst/>
                  </a:prstTxWarp>
                </a:bodyPr>
                <a:lstStyle/>
                <a:p>
                  <a:pPr algn="ctr">
                    <a:spcBef>
                      <a:spcPts val="600"/>
                    </a:spcBef>
                  </a:pPr>
                  <a:r>
                    <a:rPr lang="en-US" sz="900" b="1" dirty="0">
                      <a:latin typeface="Arial" pitchFamily="34" charset="0"/>
                      <a:cs typeface="Arial" pitchFamily="34" charset="0"/>
                    </a:rPr>
                    <a:t>IMPLEMENTATION</a:t>
                  </a:r>
                </a:p>
              </p:txBody>
            </p:sp>
            <p:sp>
              <p:nvSpPr>
                <p:cNvPr id="14" name="Rounded Rectangle 84">
                  <a:extLst>
                    <a:ext uri="{FF2B5EF4-FFF2-40B4-BE49-F238E27FC236}">
                      <a16:creationId xmlns:a16="http://schemas.microsoft.com/office/drawing/2014/main" id="{78B6E30E-E04C-4734-93F1-ED7157945895}"/>
                    </a:ext>
                  </a:extLst>
                </p:cNvPr>
                <p:cNvSpPr/>
                <p:nvPr/>
              </p:nvSpPr>
              <p:spPr>
                <a:xfrm>
                  <a:off x="882396" y="4012644"/>
                  <a:ext cx="2962656" cy="590483"/>
                </a:xfrm>
                <a:prstGeom prst="roundRect">
                  <a:avLst/>
                </a:prstGeom>
                <a:solidFill>
                  <a:schemeClr val="accent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R="0" indent="0" algn="ctr">
                    <a:lnSpc>
                      <a:spcPct val="100000"/>
                    </a:lnSpc>
                    <a:buClrTx/>
                    <a:buSzTx/>
                    <a:buFontTx/>
                    <a:buNone/>
                    <a:tabLst/>
                  </a:pPr>
                  <a:r>
                    <a:rPr lang="en-US" sz="1100" dirty="0">
                      <a:solidFill>
                        <a:schemeClr val="tx1"/>
                      </a:solidFill>
                      <a:latin typeface="Arial" pitchFamily="34" charset="0"/>
                      <a:cs typeface="Arial" pitchFamily="34" charset="0"/>
                    </a:rPr>
                    <a:t>Embedded software </a:t>
                  </a:r>
                </a:p>
                <a:p>
                  <a:pPr marR="0" indent="0" algn="ctr">
                    <a:lnSpc>
                      <a:spcPct val="100000"/>
                    </a:lnSpc>
                    <a:buClrTx/>
                    <a:buSzTx/>
                    <a:buFontTx/>
                    <a:buNone/>
                    <a:tabLst/>
                  </a:pPr>
                  <a:r>
                    <a:rPr lang="en-US" sz="1100" dirty="0">
                      <a:solidFill>
                        <a:schemeClr val="tx1"/>
                      </a:solidFill>
                      <a:latin typeface="Arial" pitchFamily="34" charset="0"/>
                      <a:cs typeface="Arial" pitchFamily="34" charset="0"/>
                    </a:rPr>
                    <a:t>and digital electronics</a:t>
                  </a:r>
                </a:p>
              </p:txBody>
            </p:sp>
          </p:grpSp>
          <p:grpSp>
            <p:nvGrpSpPr>
              <p:cNvPr id="9" name="Group 8">
                <a:extLst>
                  <a:ext uri="{FF2B5EF4-FFF2-40B4-BE49-F238E27FC236}">
                    <a16:creationId xmlns:a16="http://schemas.microsoft.com/office/drawing/2014/main" id="{CAC5D9DD-D514-4C1E-BB79-1FC44C21E51F}"/>
                  </a:ext>
                </a:extLst>
              </p:cNvPr>
              <p:cNvGrpSpPr/>
              <p:nvPr/>
            </p:nvGrpSpPr>
            <p:grpSpPr>
              <a:xfrm>
                <a:off x="695062" y="2029968"/>
                <a:ext cx="3337560" cy="1188720"/>
                <a:chOff x="694944" y="2029968"/>
                <a:chExt cx="3337560" cy="1188720"/>
              </a:xfrm>
            </p:grpSpPr>
            <p:sp>
              <p:nvSpPr>
                <p:cNvPr id="11" name="Rounded Rectangle 39">
                  <a:extLst>
                    <a:ext uri="{FF2B5EF4-FFF2-40B4-BE49-F238E27FC236}">
                      <a16:creationId xmlns:a16="http://schemas.microsoft.com/office/drawing/2014/main" id="{7328E919-00E8-4304-91C3-8A5391A82DD7}"/>
                    </a:ext>
                  </a:extLst>
                </p:cNvPr>
                <p:cNvSpPr/>
                <p:nvPr/>
              </p:nvSpPr>
              <p:spPr bwMode="auto">
                <a:xfrm>
                  <a:off x="694944" y="2029968"/>
                  <a:ext cx="3337560" cy="1188720"/>
                </a:xfrm>
                <a:prstGeom prst="roundRect">
                  <a:avLst>
                    <a:gd name="adj" fmla="val 7239"/>
                  </a:avLst>
                </a:prstGeom>
                <a:solidFill>
                  <a:schemeClr val="bg1"/>
                </a:solidFill>
                <a:ln w="19050" cap="flat" cmpd="sng" algn="ctr">
                  <a:solidFill>
                    <a:srgbClr val="484848"/>
                  </a:solidFill>
                  <a:prstDash val="solid"/>
                  <a:round/>
                  <a:headEnd type="none" w="med" len="med"/>
                  <a:tailEnd type="none" w="med" len="med"/>
                </a:ln>
                <a:effectLst>
                  <a:innerShdw>
                    <a:schemeClr val="tx1"/>
                  </a:innerShdw>
                </a:effectLst>
              </p:spPr>
              <p:txBody>
                <a:bodyPr vert="horz" wrap="square" lIns="91440" tIns="91440" rIns="91440" bIns="91440" numCol="1" rtlCol="0" anchor="t" anchorCtr="0" compatLnSpc="1">
                  <a:prstTxWarp prst="textNoShape">
                    <a:avLst/>
                  </a:prstTxWarp>
                </a:bodyPr>
                <a:lstStyle/>
                <a:p>
                  <a:pPr algn="ctr"/>
                  <a:r>
                    <a:rPr lang="en-US" sz="900" b="1" dirty="0">
                      <a:latin typeface="Arial" pitchFamily="34" charset="0"/>
                      <a:cs typeface="Arial" pitchFamily="34" charset="0"/>
                    </a:rPr>
                    <a:t>DESIGN</a:t>
                  </a:r>
                </a:p>
              </p:txBody>
            </p:sp>
            <p:sp>
              <p:nvSpPr>
                <p:cNvPr id="12" name="Rounded Rectangle 75">
                  <a:extLst>
                    <a:ext uri="{FF2B5EF4-FFF2-40B4-BE49-F238E27FC236}">
                      <a16:creationId xmlns:a16="http://schemas.microsoft.com/office/drawing/2014/main" id="{F6C3CAEC-3941-458B-980E-9F64EC1AE9EF}"/>
                    </a:ext>
                  </a:extLst>
                </p:cNvPr>
                <p:cNvSpPr/>
                <p:nvPr/>
              </p:nvSpPr>
              <p:spPr>
                <a:xfrm>
                  <a:off x="882396" y="2442772"/>
                  <a:ext cx="2962656" cy="590483"/>
                </a:xfrm>
                <a:prstGeom prst="roundRect">
                  <a:avLst>
                    <a:gd name="adj" fmla="val 1306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R="0" indent="0" algn="ctr">
                    <a:lnSpc>
                      <a:spcPct val="100000"/>
                    </a:lnSpc>
                    <a:buClrTx/>
                    <a:buSzTx/>
                    <a:buFontTx/>
                    <a:buNone/>
                    <a:tabLst/>
                  </a:pPr>
                  <a:r>
                    <a:rPr lang="en-US" sz="1100" dirty="0">
                      <a:solidFill>
                        <a:schemeClr val="tx1"/>
                      </a:solidFill>
                      <a:latin typeface="Arial" pitchFamily="34" charset="0"/>
                      <a:cs typeface="Arial" pitchFamily="34" charset="0"/>
                    </a:rPr>
                    <a:t>System-level and</a:t>
                  </a:r>
                </a:p>
                <a:p>
                  <a:pPr marR="0" indent="0" algn="ctr">
                    <a:lnSpc>
                      <a:spcPct val="100000"/>
                    </a:lnSpc>
                    <a:buClrTx/>
                    <a:buSzTx/>
                    <a:buFontTx/>
                    <a:buNone/>
                    <a:tabLst/>
                  </a:pPr>
                  <a:r>
                    <a:rPr lang="en-US" sz="1100" dirty="0">
                      <a:solidFill>
                        <a:schemeClr val="tx1"/>
                      </a:solidFill>
                      <a:latin typeface="Arial" pitchFamily="34" charset="0"/>
                      <a:cs typeface="Arial" pitchFamily="34" charset="0"/>
                    </a:rPr>
                    <a:t>component-level models</a:t>
                  </a:r>
                </a:p>
              </p:txBody>
            </p:sp>
          </p:grpSp>
          <p:sp>
            <p:nvSpPr>
              <p:cNvPr id="10" name="Down Arrow 37">
                <a:extLst>
                  <a:ext uri="{FF2B5EF4-FFF2-40B4-BE49-F238E27FC236}">
                    <a16:creationId xmlns:a16="http://schemas.microsoft.com/office/drawing/2014/main" id="{4052B813-7D3C-4671-960D-23A96D2C02C5}"/>
                  </a:ext>
                </a:extLst>
              </p:cNvPr>
              <p:cNvSpPr/>
              <p:nvPr/>
            </p:nvSpPr>
            <p:spPr>
              <a:xfrm>
                <a:off x="2225758" y="3216136"/>
                <a:ext cx="276168" cy="415356"/>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grpSp>
        <p:sp>
          <p:nvSpPr>
            <p:cNvPr id="15" name="Rounded Rectangle 38">
              <a:extLst>
                <a:ext uri="{FF2B5EF4-FFF2-40B4-BE49-F238E27FC236}">
                  <a16:creationId xmlns:a16="http://schemas.microsoft.com/office/drawing/2014/main" id="{6963AD8E-0E58-415A-8502-546FCBD3B0ED}"/>
                </a:ext>
              </a:extLst>
            </p:cNvPr>
            <p:cNvSpPr/>
            <p:nvPr/>
          </p:nvSpPr>
          <p:spPr bwMode="auto">
            <a:xfrm>
              <a:off x="10303940" y="2133600"/>
              <a:ext cx="1252728" cy="3950208"/>
            </a:xfrm>
            <a:prstGeom prst="roundRect">
              <a:avLst>
                <a:gd name="adj" fmla="val 7246"/>
              </a:avLst>
            </a:prstGeom>
            <a:noFill/>
            <a:ln w="19050" cap="flat" cmpd="sng" algn="ctr">
              <a:solidFill>
                <a:srgbClr val="484848"/>
              </a:solidFill>
              <a:prstDash val="solid"/>
              <a:round/>
              <a:headEnd type="none" w="med" len="med"/>
              <a:tailEnd type="none" w="med" len="med"/>
            </a:ln>
            <a:effectLst>
              <a:innerShdw>
                <a:schemeClr val="tx1"/>
              </a:innerShdw>
            </a:effectLst>
          </p:spPr>
          <p:txBody>
            <a:bodyPr vert="horz" wrap="square" lIns="91440" tIns="45720" rIns="91440" bIns="45720" numCol="1" rtlCol="0" anchor="ctr" anchorCtr="0" compatLnSpc="1">
              <a:prstTxWarp prst="textNoShape">
                <a:avLst/>
              </a:prstTxWarp>
            </a:bodyPr>
            <a:lstStyle/>
            <a:p>
              <a:pPr algn="ctr"/>
              <a:endParaRPr lang="en-US" sz="900" b="1" dirty="0">
                <a:latin typeface="Arial" pitchFamily="34" charset="0"/>
                <a:cs typeface="Arial" pitchFamily="34" charset="0"/>
              </a:endParaRPr>
            </a:p>
          </p:txBody>
        </p:sp>
        <p:grpSp>
          <p:nvGrpSpPr>
            <p:cNvPr id="16" name="Group 15">
              <a:extLst>
                <a:ext uri="{FF2B5EF4-FFF2-40B4-BE49-F238E27FC236}">
                  <a16:creationId xmlns:a16="http://schemas.microsoft.com/office/drawing/2014/main" id="{07E9E08F-B97B-4E61-B4AF-B62801CE035E}"/>
                </a:ext>
              </a:extLst>
            </p:cNvPr>
            <p:cNvGrpSpPr/>
            <p:nvPr/>
          </p:nvGrpSpPr>
          <p:grpSpPr>
            <a:xfrm>
              <a:off x="6811275" y="2133602"/>
              <a:ext cx="1545336" cy="567074"/>
              <a:chOff x="694944" y="1508762"/>
              <a:chExt cx="1545336" cy="567074"/>
            </a:xfrm>
          </p:grpSpPr>
          <p:sp>
            <p:nvSpPr>
              <p:cNvPr id="17" name="Down Arrow 64">
                <a:extLst>
                  <a:ext uri="{FF2B5EF4-FFF2-40B4-BE49-F238E27FC236}">
                    <a16:creationId xmlns:a16="http://schemas.microsoft.com/office/drawing/2014/main" id="{70725686-A3FA-4B42-8627-91A845C04A2A}"/>
                  </a:ext>
                </a:extLst>
              </p:cNvPr>
              <p:cNvSpPr/>
              <p:nvPr/>
            </p:nvSpPr>
            <p:spPr>
              <a:xfrm>
                <a:off x="1329528" y="1751919"/>
                <a:ext cx="276168" cy="323917"/>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sp>
            <p:nvSpPr>
              <p:cNvPr id="18" name="Rounded Rectangle 73">
                <a:extLst>
                  <a:ext uri="{FF2B5EF4-FFF2-40B4-BE49-F238E27FC236}">
                    <a16:creationId xmlns:a16="http://schemas.microsoft.com/office/drawing/2014/main" id="{14A0B6C3-DED1-4139-B37A-35AB18AC78F7}"/>
                  </a:ext>
                </a:extLst>
              </p:cNvPr>
              <p:cNvSpPr/>
              <p:nvPr/>
            </p:nvSpPr>
            <p:spPr>
              <a:xfrm>
                <a:off x="694944" y="1508762"/>
                <a:ext cx="1545336" cy="365760"/>
              </a:xfrm>
              <a:prstGeom prst="roundRect">
                <a:avLst>
                  <a:gd name="adj" fmla="val 195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b="1" dirty="0">
                    <a:solidFill>
                      <a:schemeClr val="tx1"/>
                    </a:solidFill>
                    <a:latin typeface="Arial" pitchFamily="34" charset="0"/>
                    <a:cs typeface="Arial" pitchFamily="34" charset="0"/>
                  </a:rPr>
                  <a:t>RESEARCH</a:t>
                </a:r>
              </a:p>
            </p:txBody>
          </p:sp>
        </p:grpSp>
        <p:grpSp>
          <p:nvGrpSpPr>
            <p:cNvPr id="19" name="Group 18">
              <a:extLst>
                <a:ext uri="{FF2B5EF4-FFF2-40B4-BE49-F238E27FC236}">
                  <a16:creationId xmlns:a16="http://schemas.microsoft.com/office/drawing/2014/main" id="{C41C443D-3DCC-4B93-9A2B-772C9768659E}"/>
                </a:ext>
              </a:extLst>
            </p:cNvPr>
            <p:cNvGrpSpPr/>
            <p:nvPr/>
          </p:nvGrpSpPr>
          <p:grpSpPr>
            <a:xfrm>
              <a:off x="8603499" y="2133602"/>
              <a:ext cx="1545336" cy="567074"/>
              <a:chOff x="2478024" y="1508762"/>
              <a:chExt cx="1545336" cy="567074"/>
            </a:xfrm>
          </p:grpSpPr>
          <p:sp>
            <p:nvSpPr>
              <p:cNvPr id="20" name="Down Arrow 63">
                <a:extLst>
                  <a:ext uri="{FF2B5EF4-FFF2-40B4-BE49-F238E27FC236}">
                    <a16:creationId xmlns:a16="http://schemas.microsoft.com/office/drawing/2014/main" id="{C657F274-D210-4678-AC84-D5F1446174D8}"/>
                  </a:ext>
                </a:extLst>
              </p:cNvPr>
              <p:cNvSpPr/>
              <p:nvPr/>
            </p:nvSpPr>
            <p:spPr>
              <a:xfrm>
                <a:off x="3112608" y="1751919"/>
                <a:ext cx="276168" cy="323917"/>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sp>
            <p:nvSpPr>
              <p:cNvPr id="21" name="Rounded Rectangle 74">
                <a:extLst>
                  <a:ext uri="{FF2B5EF4-FFF2-40B4-BE49-F238E27FC236}">
                    <a16:creationId xmlns:a16="http://schemas.microsoft.com/office/drawing/2014/main" id="{BE450C1B-2EDC-4042-8616-F0909A120669}"/>
                  </a:ext>
                </a:extLst>
              </p:cNvPr>
              <p:cNvSpPr/>
              <p:nvPr/>
            </p:nvSpPr>
            <p:spPr>
              <a:xfrm>
                <a:off x="2478024" y="1508762"/>
                <a:ext cx="1545336" cy="365760"/>
              </a:xfrm>
              <a:prstGeom prst="roundRect">
                <a:avLst>
                  <a:gd name="adj" fmla="val 1957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900" b="1" dirty="0">
                    <a:solidFill>
                      <a:schemeClr val="tx1"/>
                    </a:solidFill>
                    <a:latin typeface="Arial" pitchFamily="34" charset="0"/>
                    <a:cs typeface="Arial" pitchFamily="34" charset="0"/>
                  </a:rPr>
                  <a:t>REQUIREMENTS</a:t>
                </a:r>
              </a:p>
            </p:txBody>
          </p:sp>
        </p:grpSp>
        <p:grpSp>
          <p:nvGrpSpPr>
            <p:cNvPr id="22" name="Group 21">
              <a:extLst>
                <a:ext uri="{FF2B5EF4-FFF2-40B4-BE49-F238E27FC236}">
                  <a16:creationId xmlns:a16="http://schemas.microsoft.com/office/drawing/2014/main" id="{8EF59E54-8E04-4E46-A089-662C205EF726}"/>
                </a:ext>
              </a:extLst>
            </p:cNvPr>
            <p:cNvGrpSpPr/>
            <p:nvPr/>
          </p:nvGrpSpPr>
          <p:grpSpPr>
            <a:xfrm>
              <a:off x="10081102" y="2210057"/>
              <a:ext cx="920520" cy="1263125"/>
              <a:chOff x="3955627" y="1585217"/>
              <a:chExt cx="920520" cy="1263125"/>
            </a:xfrm>
          </p:grpSpPr>
          <p:sp>
            <p:nvSpPr>
              <p:cNvPr id="23" name="Bent Arrow 57">
                <a:extLst>
                  <a:ext uri="{FF2B5EF4-FFF2-40B4-BE49-F238E27FC236}">
                    <a16:creationId xmlns:a16="http://schemas.microsoft.com/office/drawing/2014/main" id="{99CC0BA8-ED02-4280-9CA3-71B9028135AD}"/>
                  </a:ext>
                </a:extLst>
              </p:cNvPr>
              <p:cNvSpPr/>
              <p:nvPr/>
            </p:nvSpPr>
            <p:spPr>
              <a:xfrm rot="10800000" flipV="1">
                <a:off x="3955627" y="1585217"/>
                <a:ext cx="920520" cy="967920"/>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sp>
            <p:nvSpPr>
              <p:cNvPr id="24" name="Bent Arrow 58">
                <a:extLst>
                  <a:ext uri="{FF2B5EF4-FFF2-40B4-BE49-F238E27FC236}">
                    <a16:creationId xmlns:a16="http://schemas.microsoft.com/office/drawing/2014/main" id="{279D25B9-1AA6-4454-B0B8-B21DEF022952}"/>
                  </a:ext>
                </a:extLst>
              </p:cNvPr>
              <p:cNvSpPr/>
              <p:nvPr/>
            </p:nvSpPr>
            <p:spPr>
              <a:xfrm rot="10800000">
                <a:off x="3955627" y="1877925"/>
                <a:ext cx="920520" cy="970417"/>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grpSp>
        <p:grpSp>
          <p:nvGrpSpPr>
            <p:cNvPr id="25" name="Group 24">
              <a:extLst>
                <a:ext uri="{FF2B5EF4-FFF2-40B4-BE49-F238E27FC236}">
                  <a16:creationId xmlns:a16="http://schemas.microsoft.com/office/drawing/2014/main" id="{6BFAAF0E-6542-4402-992B-4F7E95D72681}"/>
                </a:ext>
              </a:extLst>
            </p:cNvPr>
            <p:cNvGrpSpPr/>
            <p:nvPr/>
          </p:nvGrpSpPr>
          <p:grpSpPr>
            <a:xfrm>
              <a:off x="10081102" y="3209076"/>
              <a:ext cx="920520" cy="1729079"/>
              <a:chOff x="3955627" y="3019128"/>
              <a:chExt cx="920520" cy="1729079"/>
            </a:xfrm>
          </p:grpSpPr>
          <p:sp>
            <p:nvSpPr>
              <p:cNvPr id="26" name="Bent Arrow 55">
                <a:extLst>
                  <a:ext uri="{FF2B5EF4-FFF2-40B4-BE49-F238E27FC236}">
                    <a16:creationId xmlns:a16="http://schemas.microsoft.com/office/drawing/2014/main" id="{8DE93287-0F20-41E1-9550-3B62C5D14877}"/>
                  </a:ext>
                </a:extLst>
              </p:cNvPr>
              <p:cNvSpPr/>
              <p:nvPr/>
            </p:nvSpPr>
            <p:spPr>
              <a:xfrm rot="10800000" flipV="1">
                <a:off x="3955627" y="3019128"/>
                <a:ext cx="920520" cy="1159060"/>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sp>
            <p:nvSpPr>
              <p:cNvPr id="27" name="Bent Arrow 56">
                <a:extLst>
                  <a:ext uri="{FF2B5EF4-FFF2-40B4-BE49-F238E27FC236}">
                    <a16:creationId xmlns:a16="http://schemas.microsoft.com/office/drawing/2014/main" id="{8AD3AF68-E30F-4A6B-A97B-C9237FF8F5CA}"/>
                  </a:ext>
                </a:extLst>
              </p:cNvPr>
              <p:cNvSpPr/>
              <p:nvPr/>
            </p:nvSpPr>
            <p:spPr>
              <a:xfrm rot="10800000">
                <a:off x="3955627" y="3589147"/>
                <a:ext cx="920520" cy="1159060"/>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grpSp>
        <p:grpSp>
          <p:nvGrpSpPr>
            <p:cNvPr id="28" name="Group 27">
              <a:extLst>
                <a:ext uri="{FF2B5EF4-FFF2-40B4-BE49-F238E27FC236}">
                  <a16:creationId xmlns:a16="http://schemas.microsoft.com/office/drawing/2014/main" id="{1367A8EA-61B4-497D-9EF7-2FEDFC0D5C47}"/>
                </a:ext>
              </a:extLst>
            </p:cNvPr>
            <p:cNvGrpSpPr/>
            <p:nvPr/>
          </p:nvGrpSpPr>
          <p:grpSpPr>
            <a:xfrm>
              <a:off x="10081102" y="4668641"/>
              <a:ext cx="920520" cy="1364415"/>
              <a:chOff x="3955627" y="4673303"/>
              <a:chExt cx="920520" cy="1364415"/>
            </a:xfrm>
          </p:grpSpPr>
          <p:sp>
            <p:nvSpPr>
              <p:cNvPr id="29" name="Bent Arrow 53">
                <a:extLst>
                  <a:ext uri="{FF2B5EF4-FFF2-40B4-BE49-F238E27FC236}">
                    <a16:creationId xmlns:a16="http://schemas.microsoft.com/office/drawing/2014/main" id="{63F43C61-0CAE-417E-957D-A54A1C8D7DB7}"/>
                  </a:ext>
                </a:extLst>
              </p:cNvPr>
              <p:cNvSpPr/>
              <p:nvPr/>
            </p:nvSpPr>
            <p:spPr>
              <a:xfrm rot="10800000" flipV="1">
                <a:off x="3955627" y="4673303"/>
                <a:ext cx="920520" cy="998695"/>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sp>
            <p:nvSpPr>
              <p:cNvPr id="30" name="Bent Arrow 54">
                <a:extLst>
                  <a:ext uri="{FF2B5EF4-FFF2-40B4-BE49-F238E27FC236}">
                    <a16:creationId xmlns:a16="http://schemas.microsoft.com/office/drawing/2014/main" id="{AF565E3F-388D-4EFA-848E-345839A28021}"/>
                  </a:ext>
                </a:extLst>
              </p:cNvPr>
              <p:cNvSpPr/>
              <p:nvPr/>
            </p:nvSpPr>
            <p:spPr>
              <a:xfrm rot="10800000">
                <a:off x="3955627" y="4987175"/>
                <a:ext cx="920520" cy="1050543"/>
              </a:xfrm>
              <a:prstGeom prst="bentArrow">
                <a:avLst>
                  <a:gd name="adj1" fmla="val 14749"/>
                  <a:gd name="adj2" fmla="val 14640"/>
                  <a:gd name="adj3" fmla="val 14519"/>
                  <a:gd name="adj4" fmla="val 2697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solidFill>
                    <a:schemeClr val="tx1"/>
                  </a:solidFill>
                  <a:latin typeface="Arial" pitchFamily="34" charset="0"/>
                  <a:cs typeface="Arial" pitchFamily="34" charset="0"/>
                </a:endParaRPr>
              </a:p>
            </p:txBody>
          </p:sp>
        </p:grpSp>
        <p:sp>
          <p:nvSpPr>
            <p:cNvPr id="31" name="Rectangle 30">
              <a:extLst>
                <a:ext uri="{FF2B5EF4-FFF2-40B4-BE49-F238E27FC236}">
                  <a16:creationId xmlns:a16="http://schemas.microsoft.com/office/drawing/2014/main" id="{F61688F1-28C0-42B6-9D92-67F89B5AFBFA}"/>
                </a:ext>
              </a:extLst>
            </p:cNvPr>
            <p:cNvSpPr/>
            <p:nvPr/>
          </p:nvSpPr>
          <p:spPr>
            <a:xfrm>
              <a:off x="10394234" y="3670578"/>
              <a:ext cx="1009039" cy="741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100" b="1" dirty="0">
                <a:latin typeface="Arial" pitchFamily="34" charset="0"/>
                <a:cs typeface="Arial" pitchFamily="34" charset="0"/>
              </a:endParaRPr>
            </a:p>
          </p:txBody>
        </p:sp>
        <p:sp>
          <p:nvSpPr>
            <p:cNvPr id="32" name="TextBox 31">
              <a:extLst>
                <a:ext uri="{FF2B5EF4-FFF2-40B4-BE49-F238E27FC236}">
                  <a16:creationId xmlns:a16="http://schemas.microsoft.com/office/drawing/2014/main" id="{0516494D-02F4-4248-A7D1-3F5645C9A470}"/>
                </a:ext>
              </a:extLst>
            </p:cNvPr>
            <p:cNvSpPr txBox="1"/>
            <p:nvPr/>
          </p:nvSpPr>
          <p:spPr>
            <a:xfrm>
              <a:off x="10298312" y="3673871"/>
              <a:ext cx="1253865" cy="648720"/>
            </a:xfrm>
            <a:prstGeom prst="rect">
              <a:avLst/>
            </a:prstGeom>
            <a:noFill/>
          </p:spPr>
          <p:txBody>
            <a:bodyPr wrap="square" tIns="91440" bIns="91440" rtlCol="0">
              <a:spAutoFit/>
            </a:bodyPr>
            <a:lstStyle/>
            <a:p>
              <a:pPr algn="ctr"/>
              <a:r>
                <a:rPr lang="en-US" sz="900" b="1" dirty="0">
                  <a:latin typeface="Arial" pitchFamily="34" charset="0"/>
                  <a:cs typeface="Arial" pitchFamily="34" charset="0"/>
                </a:rPr>
                <a:t>TEST </a:t>
              </a:r>
              <a:br>
                <a:rPr lang="en-US" sz="900" b="1" dirty="0">
                  <a:latin typeface="Arial" pitchFamily="34" charset="0"/>
                  <a:cs typeface="Arial" pitchFamily="34" charset="0"/>
                </a:rPr>
              </a:br>
              <a:r>
                <a:rPr lang="en-US" sz="900" b="1" dirty="0">
                  <a:latin typeface="Arial" pitchFamily="34" charset="0"/>
                  <a:cs typeface="Arial" pitchFamily="34" charset="0"/>
                </a:rPr>
                <a:t>AND VERIFICATION</a:t>
              </a:r>
            </a:p>
          </p:txBody>
        </p:sp>
      </p:grpSp>
    </p:spTree>
    <p:extLst>
      <p:ext uri="{BB962C8B-B14F-4D97-AF65-F5344CB8AC3E}">
        <p14:creationId xmlns:p14="http://schemas.microsoft.com/office/powerpoint/2010/main" val="1073406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0732-8819-40BD-B25C-120E8C205422}"/>
              </a:ext>
            </a:extLst>
          </p:cNvPr>
          <p:cNvSpPr>
            <a:spLocks noGrp="1"/>
          </p:cNvSpPr>
          <p:nvPr>
            <p:ph type="title"/>
          </p:nvPr>
        </p:nvSpPr>
        <p:spPr>
          <a:xfrm>
            <a:off x="609602" y="457200"/>
            <a:ext cx="10769600" cy="990600"/>
          </a:xfrm>
        </p:spPr>
        <p:txBody>
          <a:bodyPr/>
          <a:lstStyle/>
          <a:p>
            <a:r>
              <a:rPr lang="en-US" dirty="0"/>
              <a:t>Model-Based Design Enables Iteration</a:t>
            </a:r>
          </a:p>
        </p:txBody>
      </p:sp>
      <p:sp>
        <p:nvSpPr>
          <p:cNvPr id="9" name="Rectangle: Rounded Corners 8">
            <a:extLst>
              <a:ext uri="{FF2B5EF4-FFF2-40B4-BE49-F238E27FC236}">
                <a16:creationId xmlns:a16="http://schemas.microsoft.com/office/drawing/2014/main" id="{CEB84BA5-884A-4764-A2B6-9E4AD1F49902}"/>
              </a:ext>
            </a:extLst>
          </p:cNvPr>
          <p:cNvSpPr/>
          <p:nvPr/>
        </p:nvSpPr>
        <p:spPr>
          <a:xfrm>
            <a:off x="3733800" y="1447800"/>
            <a:ext cx="1447800" cy="602492"/>
          </a:xfrm>
          <a:prstGeom prst="roundRect">
            <a:avLst/>
          </a:prstGeom>
          <a:solidFill>
            <a:srgbClr val="993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Test</a:t>
            </a:r>
            <a:endParaRPr lang="en-US" sz="1200" b="1" dirty="0">
              <a:latin typeface="Arial" pitchFamily="34" charset="0"/>
              <a:cs typeface="Arial" pitchFamily="34" charset="0"/>
            </a:endParaRPr>
          </a:p>
        </p:txBody>
      </p:sp>
      <p:sp>
        <p:nvSpPr>
          <p:cNvPr id="10" name="Rectangle: Rounded Corners 9">
            <a:extLst>
              <a:ext uri="{FF2B5EF4-FFF2-40B4-BE49-F238E27FC236}">
                <a16:creationId xmlns:a16="http://schemas.microsoft.com/office/drawing/2014/main" id="{477CD7C2-87C7-4D9C-B78A-B52635040A31}"/>
              </a:ext>
            </a:extLst>
          </p:cNvPr>
          <p:cNvSpPr/>
          <p:nvPr/>
        </p:nvSpPr>
        <p:spPr>
          <a:xfrm>
            <a:off x="6858000" y="1447800"/>
            <a:ext cx="1518429" cy="602492"/>
          </a:xfrm>
          <a:prstGeom prst="roundRect">
            <a:avLst/>
          </a:prstGeom>
          <a:solidFill>
            <a:srgbClr val="993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Evaluate</a:t>
            </a:r>
            <a:endParaRPr lang="en-US" sz="1200" b="1" dirty="0">
              <a:latin typeface="Arial" pitchFamily="34" charset="0"/>
              <a:cs typeface="Arial" pitchFamily="34" charset="0"/>
            </a:endParaRPr>
          </a:p>
        </p:txBody>
      </p:sp>
      <p:sp>
        <p:nvSpPr>
          <p:cNvPr id="11" name="Rectangle: Rounded Corners 10">
            <a:extLst>
              <a:ext uri="{FF2B5EF4-FFF2-40B4-BE49-F238E27FC236}">
                <a16:creationId xmlns:a16="http://schemas.microsoft.com/office/drawing/2014/main" id="{D89A500C-EFB2-4679-A68D-C1297C9E4332}"/>
              </a:ext>
            </a:extLst>
          </p:cNvPr>
          <p:cNvSpPr/>
          <p:nvPr/>
        </p:nvSpPr>
        <p:spPr>
          <a:xfrm>
            <a:off x="5295900" y="2861492"/>
            <a:ext cx="1447800" cy="602492"/>
          </a:xfrm>
          <a:prstGeom prst="roundRect">
            <a:avLst/>
          </a:prstGeom>
          <a:solidFill>
            <a:srgbClr val="993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Change design, requirements</a:t>
            </a:r>
            <a:endParaRPr lang="en-US" sz="1200" b="1" dirty="0">
              <a:latin typeface="Arial" pitchFamily="34" charset="0"/>
              <a:cs typeface="Arial" pitchFamily="34" charset="0"/>
            </a:endParaRPr>
          </a:p>
        </p:txBody>
      </p:sp>
      <p:cxnSp>
        <p:nvCxnSpPr>
          <p:cNvPr id="4" name="Straight Arrow Connector 3">
            <a:extLst>
              <a:ext uri="{FF2B5EF4-FFF2-40B4-BE49-F238E27FC236}">
                <a16:creationId xmlns:a16="http://schemas.microsoft.com/office/drawing/2014/main" id="{5F1AE987-14A6-468F-A0F5-3ECCE6E622E3}"/>
              </a:ext>
            </a:extLst>
          </p:cNvPr>
          <p:cNvCxnSpPr>
            <a:stCxn id="9" idx="3"/>
            <a:endCxn id="10" idx="1"/>
          </p:cNvCxnSpPr>
          <p:nvPr/>
        </p:nvCxnSpPr>
        <p:spPr>
          <a:xfrm>
            <a:off x="5181600" y="1749046"/>
            <a:ext cx="1676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A0425E3D-668D-41AB-B8CB-C897D104DEC3}"/>
              </a:ext>
            </a:extLst>
          </p:cNvPr>
          <p:cNvCxnSpPr>
            <a:cxnSpLocks/>
            <a:stCxn id="10" idx="3"/>
            <a:endCxn id="11" idx="3"/>
          </p:cNvCxnSpPr>
          <p:nvPr/>
        </p:nvCxnSpPr>
        <p:spPr>
          <a:xfrm flipH="1">
            <a:off x="6743700" y="1749046"/>
            <a:ext cx="1632729" cy="1413692"/>
          </a:xfrm>
          <a:prstGeom prst="bentConnector3">
            <a:avLst>
              <a:gd name="adj1" fmla="val -3410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59B8117-3611-44E1-A4F7-259DEE185F47}"/>
              </a:ext>
            </a:extLst>
          </p:cNvPr>
          <p:cNvCxnSpPr>
            <a:cxnSpLocks/>
            <a:stCxn id="11" idx="1"/>
            <a:endCxn id="9" idx="1"/>
          </p:cNvCxnSpPr>
          <p:nvPr/>
        </p:nvCxnSpPr>
        <p:spPr>
          <a:xfrm rot="10800000">
            <a:off x="3733800" y="1749046"/>
            <a:ext cx="1562100" cy="1413692"/>
          </a:xfrm>
          <a:prstGeom prst="bentConnector3">
            <a:avLst>
              <a:gd name="adj1" fmla="val 13789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C752073A-0FAD-4ACF-9CF1-A9E176AFD18F}"/>
              </a:ext>
            </a:extLst>
          </p:cNvPr>
          <p:cNvSpPr>
            <a:spLocks noGrp="1"/>
          </p:cNvSpPr>
          <p:nvPr>
            <p:ph idx="1"/>
          </p:nvPr>
        </p:nvSpPr>
        <p:spPr>
          <a:xfrm>
            <a:off x="2379470" y="4419600"/>
            <a:ext cx="7229864" cy="1597195"/>
          </a:xfrm>
        </p:spPr>
        <p:txBody>
          <a:bodyPr/>
          <a:lstStyle/>
          <a:p>
            <a:pPr marL="0" indent="0" algn="ctr">
              <a:buNone/>
            </a:pPr>
            <a:r>
              <a:rPr lang="en-US" dirty="0"/>
              <a:t>To what degree does my problem-solving framework allow me to model, predict and improve?</a:t>
            </a:r>
          </a:p>
        </p:txBody>
      </p:sp>
      <p:sp>
        <p:nvSpPr>
          <p:cNvPr id="5" name="Rectangle 4">
            <a:extLst>
              <a:ext uri="{FF2B5EF4-FFF2-40B4-BE49-F238E27FC236}">
                <a16:creationId xmlns:a16="http://schemas.microsoft.com/office/drawing/2014/main" id="{9B59501A-1579-40E2-A7DF-1236B5669BF1}"/>
              </a:ext>
            </a:extLst>
          </p:cNvPr>
          <p:cNvSpPr/>
          <p:nvPr/>
        </p:nvSpPr>
        <p:spPr>
          <a:xfrm>
            <a:off x="3848102" y="1811072"/>
            <a:ext cx="6096000" cy="1200329"/>
          </a:xfrm>
          <a:prstGeom prst="rect">
            <a:avLst/>
          </a:prstGeom>
        </p:spPr>
        <p:txBody>
          <a:bodyPr>
            <a:spAutoFit/>
          </a:bodyPr>
          <a:lstStyle/>
          <a:p>
            <a:r>
              <a:rPr lang="en-US" i="1" dirty="0"/>
              <a:t>Feynman problem-solving algorithm:</a:t>
            </a:r>
          </a:p>
          <a:p>
            <a:pPr marL="342900" indent="-342900">
              <a:buAutoNum type="arabicPeriod"/>
            </a:pPr>
            <a:r>
              <a:rPr lang="en-US" i="1" dirty="0"/>
              <a:t>Write down the problem.</a:t>
            </a:r>
          </a:p>
          <a:p>
            <a:pPr marL="342900" indent="-342900">
              <a:buAutoNum type="arabicPeriod"/>
            </a:pPr>
            <a:r>
              <a:rPr lang="en-US" i="1" dirty="0"/>
              <a:t>Think very hard.</a:t>
            </a:r>
          </a:p>
          <a:p>
            <a:pPr marL="342900" indent="-342900">
              <a:buAutoNum type="arabicPeriod"/>
            </a:pPr>
            <a:r>
              <a:rPr lang="en-US" i="1" dirty="0"/>
              <a:t>Write down the answer.</a:t>
            </a:r>
          </a:p>
        </p:txBody>
      </p:sp>
    </p:spTree>
    <p:extLst>
      <p:ext uri="{BB962C8B-B14F-4D97-AF65-F5344CB8AC3E}">
        <p14:creationId xmlns:p14="http://schemas.microsoft.com/office/powerpoint/2010/main" val="252677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xEl>
                                              <p:pRg st="0" end="0"/>
                                            </p:txEl>
                                          </p:spTgt>
                                        </p:tgtEl>
                                      </p:cBhvr>
                                    </p:animEffect>
                                    <p:set>
                                      <p:cBhvr>
                                        <p:cTn id="18" dur="1" fill="hold">
                                          <p:stCondLst>
                                            <p:cond delay="499"/>
                                          </p:stCondLst>
                                        </p:cTn>
                                        <p:tgtEl>
                                          <p:spTgt spid="5">
                                            <p:txEl>
                                              <p:pRg st="0" end="0"/>
                                            </p:txEl>
                                          </p:spTgt>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5">
                                            <p:txEl>
                                              <p:pRg st="1" end="1"/>
                                            </p:txEl>
                                          </p:spTgt>
                                        </p:tgtEl>
                                      </p:cBhvr>
                                    </p:animEffect>
                                    <p:set>
                                      <p:cBhvr>
                                        <p:cTn id="21" dur="1" fill="hold">
                                          <p:stCondLst>
                                            <p:cond delay="499"/>
                                          </p:stCondLst>
                                        </p:cTn>
                                        <p:tgtEl>
                                          <p:spTgt spid="5">
                                            <p:txEl>
                                              <p:pRg st="1" end="1"/>
                                            </p:txEl>
                                          </p:spTgt>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5">
                                            <p:txEl>
                                              <p:pRg st="2" end="2"/>
                                            </p:txEl>
                                          </p:spTgt>
                                        </p:tgtEl>
                                      </p:cBhvr>
                                    </p:animEffect>
                                    <p:set>
                                      <p:cBhvr>
                                        <p:cTn id="24" dur="1" fill="hold">
                                          <p:stCondLst>
                                            <p:cond delay="499"/>
                                          </p:stCondLst>
                                        </p:cTn>
                                        <p:tgtEl>
                                          <p:spTgt spid="5">
                                            <p:txEl>
                                              <p:pRg st="2" end="2"/>
                                            </p:txEl>
                                          </p:spTgt>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5">
                                            <p:txEl>
                                              <p:pRg st="3" end="3"/>
                                            </p:txEl>
                                          </p:spTgt>
                                        </p:tgtEl>
                                      </p:cBhvr>
                                    </p:animEffect>
                                    <p:set>
                                      <p:cBhvr>
                                        <p:cTn id="27" dur="1" fill="hold">
                                          <p:stCondLst>
                                            <p:cond delay="499"/>
                                          </p:stCondLst>
                                        </p:cTn>
                                        <p:tgtEl>
                                          <p:spTgt spid="5">
                                            <p:txEl>
                                              <p:pRg st="3" end="3"/>
                                            </p:txEl>
                                          </p:spTgt>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build="p"/>
    </p:bldLst>
  </p:timing>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1" id="{AECC5FFD-00F7-8D46-95C9-FCB18B5D54C4}" vid="{36FEB357-FAEF-7949-B34D-AD3E0F0E7D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DA823D4C422354A82714A7E8C1B7323" ma:contentTypeVersion="13" ma:contentTypeDescription="Create a new document." ma:contentTypeScope="" ma:versionID="919d406a34f87c1762e9a3e01e7730d3">
  <xsd:schema xmlns:xsd="http://www.w3.org/2001/XMLSchema" xmlns:xs="http://www.w3.org/2001/XMLSchema" xmlns:p="http://schemas.microsoft.com/office/2006/metadata/properties" xmlns:ns3="024d85ad-0eb1-4ffa-a0d9-10557de85bf9" xmlns:ns4="f6d63fc6-a2a4-4b87-871f-6f23c237adb9" targetNamespace="http://schemas.microsoft.com/office/2006/metadata/properties" ma:root="true" ma:fieldsID="13de03c7b492458206f0b396d23c33a5" ns3:_="" ns4:_="">
    <xsd:import namespace="024d85ad-0eb1-4ffa-a0d9-10557de85bf9"/>
    <xsd:import namespace="f6d63fc6-a2a4-4b87-871f-6f23c237adb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EventHashCode" minOccurs="0"/>
                <xsd:element ref="ns3:MediaServiceGenerationTime"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4d85ad-0eb1-4ffa-a0d9-10557de85bf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d63fc6-a2a4-4b87-871f-6f23c237adb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524155-4D93-4BC7-8534-A538AC4D2E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4d85ad-0eb1-4ffa-a0d9-10557de85bf9"/>
    <ds:schemaRef ds:uri="f6d63fc6-a2a4-4b87-871f-6f23c237ad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B851B7-D313-4E85-A1E0-5976CFE11EC3}">
  <ds:schemaRefs>
    <ds:schemaRef ds:uri="http://purl.org/dc/terms/"/>
    <ds:schemaRef ds:uri="http://schemas.openxmlformats.org/package/2006/metadata/core-properties"/>
    <ds:schemaRef ds:uri="http://purl.org/dc/dcmitype/"/>
    <ds:schemaRef ds:uri="http://schemas.microsoft.com/office/infopath/2007/PartnerControls"/>
    <ds:schemaRef ds:uri="024d85ad-0eb1-4ffa-a0d9-10557de85bf9"/>
    <ds:schemaRef ds:uri="http://purl.org/dc/elements/1.1/"/>
    <ds:schemaRef ds:uri="http://schemas.microsoft.com/office/2006/metadata/properties"/>
    <ds:schemaRef ds:uri="http://schemas.microsoft.com/office/2006/documentManagement/types"/>
    <ds:schemaRef ds:uri="f6d63fc6-a2a4-4b87-871f-6f23c237adb9"/>
    <ds:schemaRef ds:uri="http://www.w3.org/XML/1998/namespace"/>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1305</TotalTime>
  <Words>1121</Words>
  <Application>Microsoft Office PowerPoint</Application>
  <PresentationFormat>Widescreen</PresentationFormat>
  <Paragraphs>146</Paragraphs>
  <Slides>19</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Courier New</vt:lpstr>
      <vt:lpstr>Wingdings</vt:lpstr>
      <vt:lpstr>MW_Public_widescreen</vt:lpstr>
      <vt:lpstr>Using Simulink for Model-Based Simulations</vt:lpstr>
      <vt:lpstr>We need to shift verification left</vt:lpstr>
      <vt:lpstr>Why is developing complex systems expensive?</vt:lpstr>
      <vt:lpstr>Traditional Development</vt:lpstr>
      <vt:lpstr>Ariane</vt:lpstr>
      <vt:lpstr>Ariane</vt:lpstr>
      <vt:lpstr>Ariane</vt:lpstr>
      <vt:lpstr>Shifting Left with Model-Based Design</vt:lpstr>
      <vt:lpstr>Model-Based Design Enables Iteration</vt:lpstr>
      <vt:lpstr>Phoenix Mars Lander: A Model-Based Design Success Story</vt:lpstr>
      <vt:lpstr>Phoenix</vt:lpstr>
      <vt:lpstr>Where can you find hardware support packages?</vt:lpstr>
      <vt:lpstr>Working with Hardware Support Packages in Simulink</vt:lpstr>
      <vt:lpstr>Generate Production Ready Code from Key Algorithms</vt:lpstr>
      <vt:lpstr>Integrating Generated Code with Hand Code Example: Arduino IDE Integration with Generated Code</vt:lpstr>
      <vt:lpstr>Integrating Generated Code with Hand Code Example: NXP S32 Design Studio IDE Integration with Generated Code</vt:lpstr>
      <vt:lpstr>Benefits of Prototyping on Evaluation Boards with Simulink</vt:lpstr>
      <vt:lpstr>How does MATLAB fit into model-based design?</vt:lpstr>
      <vt:lpstr>MathWorks Support Mechanisms: Collaboration Ensures Success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Collins Integrated Aircraft Series, Part 1: Introduction to Model-Based Design, Simulink, and MATLAB</dc:title>
  <dc:subject/>
  <dc:creator>Cal Brooks</dc:creator>
  <cp:keywords>Version 19.0</cp:keywords>
  <dc:description/>
  <cp:lastModifiedBy>Timothy Kyung</cp:lastModifiedBy>
  <cp:revision>7</cp:revision>
  <dcterms:created xsi:type="dcterms:W3CDTF">2019-01-31T19:08:34Z</dcterms:created>
  <dcterms:modified xsi:type="dcterms:W3CDTF">2023-05-25T21:38:02Z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0x010100FDA823D4C422354A82714A7E8C1B7323</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